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3"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8F00-E86D-4AC0-B99E-1E295F3B58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449015-A900-4385-9700-99AB8E0813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EB467-CF0F-4BBC-921F-429159EDDB40}"/>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5" name="Footer Placeholder 4">
            <a:extLst>
              <a:ext uri="{FF2B5EF4-FFF2-40B4-BE49-F238E27FC236}">
                <a16:creationId xmlns:a16="http://schemas.microsoft.com/office/drawing/2014/main" id="{ED1DDE6C-22E6-4330-92AF-36AB50AA7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D97F1-A50E-4C18-8882-27CBDCFB313B}"/>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22300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410F-B61A-475E-870E-93518EB91D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36B5B4-6087-4128-AEE2-98E2F54FD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A3D7-0E01-48BC-9FCF-FE6FD314C706}"/>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5" name="Footer Placeholder 4">
            <a:extLst>
              <a:ext uri="{FF2B5EF4-FFF2-40B4-BE49-F238E27FC236}">
                <a16:creationId xmlns:a16="http://schemas.microsoft.com/office/drawing/2014/main" id="{457DD8A0-EBA1-4D88-B025-1A86AC822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75291-A491-4627-812C-17A6CEAE3544}"/>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107865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8AE49D-7642-426B-BC16-2A559B882E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28711-E426-4E41-BEEA-8328C12766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DB32F-FE69-4111-85B6-3E4CAE0CE9BD}"/>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5" name="Footer Placeholder 4">
            <a:extLst>
              <a:ext uri="{FF2B5EF4-FFF2-40B4-BE49-F238E27FC236}">
                <a16:creationId xmlns:a16="http://schemas.microsoft.com/office/drawing/2014/main" id="{207D31BF-3CF5-4EC3-8585-8C7290D92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4268D-48BC-43FA-B6E9-7543C4415730}"/>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90270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C739-2C99-4863-8651-885D1A311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C3435-2B11-4F30-985A-EE323CB4E7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B9FFB-0724-4EB4-A0B9-2F8C64A11B74}"/>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5" name="Footer Placeholder 4">
            <a:extLst>
              <a:ext uri="{FF2B5EF4-FFF2-40B4-BE49-F238E27FC236}">
                <a16:creationId xmlns:a16="http://schemas.microsoft.com/office/drawing/2014/main" id="{2AC5BFE2-BCEC-42D8-B7EE-824F761D8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BC12F-7CD1-4A33-8C7E-BD88B528550F}"/>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428446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0C0E-668A-4BE4-BE71-F6B16569EA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08389D-1E24-42AE-991C-B1E71C9D49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6A8ACC-CCE5-42B1-97FE-F10F79C43DD4}"/>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5" name="Footer Placeholder 4">
            <a:extLst>
              <a:ext uri="{FF2B5EF4-FFF2-40B4-BE49-F238E27FC236}">
                <a16:creationId xmlns:a16="http://schemas.microsoft.com/office/drawing/2014/main" id="{1A7BF391-B404-46D2-8D5B-3F7D8606B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B891A-A7EB-42B6-8699-04B03F1D4409}"/>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83200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0675E-222F-4311-98F8-4AE6FA1D4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0B5D0-0BE3-4407-B27F-72DFF371FA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F2DA46-3CBB-44AA-B95A-BA932D0AF6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C63BD1-882A-493B-8F4A-AB4BA32A7EA8}"/>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6" name="Footer Placeholder 5">
            <a:extLst>
              <a:ext uri="{FF2B5EF4-FFF2-40B4-BE49-F238E27FC236}">
                <a16:creationId xmlns:a16="http://schemas.microsoft.com/office/drawing/2014/main" id="{A432D148-59CA-4F68-86FB-D9D9659B6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6FD07-24F0-4382-8C21-2D044AA761CD}"/>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188012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2709-3F4D-485C-83D9-7E1309900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B64AE8-6485-4E6B-90F4-A4A86DED9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86249-D978-4FAD-8490-07EB94552E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E767D7-9695-4451-8773-2CBA841A9E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052656-F000-45E8-A1AE-59E80135E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A2EE8C-FF35-44E1-AA27-6B10AA8437A5}"/>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8" name="Footer Placeholder 7">
            <a:extLst>
              <a:ext uri="{FF2B5EF4-FFF2-40B4-BE49-F238E27FC236}">
                <a16:creationId xmlns:a16="http://schemas.microsoft.com/office/drawing/2014/main" id="{CF38D89A-EA75-4E11-AFDA-092ED092E9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10ACCD-20C9-4273-9F39-85A24E3DFA7B}"/>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36961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37AD-39F9-48D3-9D64-0C329E3966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A0D4CD-E83C-4A76-A08E-BE84C782776A}"/>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4" name="Footer Placeholder 3">
            <a:extLst>
              <a:ext uri="{FF2B5EF4-FFF2-40B4-BE49-F238E27FC236}">
                <a16:creationId xmlns:a16="http://schemas.microsoft.com/office/drawing/2014/main" id="{155A0788-E300-4F6B-81A1-F6C8767D10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A5A3E-567C-414F-9AE8-45DEEC63D231}"/>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397941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D6167-4CCB-4D06-A557-45D6518C2394}"/>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3" name="Footer Placeholder 2">
            <a:extLst>
              <a:ext uri="{FF2B5EF4-FFF2-40B4-BE49-F238E27FC236}">
                <a16:creationId xmlns:a16="http://schemas.microsoft.com/office/drawing/2014/main" id="{69EC71EE-4AB6-4809-A12C-57DDD5EB46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1183B3-D8DA-4D01-8AC8-F980F6F35B69}"/>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127389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9FD9-DB59-487C-8269-FE969E307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C105B-C09E-424F-855B-530C8B54C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94777B-7200-410E-B45A-4D6DC4E7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E1CED7-107B-41E2-A7E7-B56149B75C84}"/>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6" name="Footer Placeholder 5">
            <a:extLst>
              <a:ext uri="{FF2B5EF4-FFF2-40B4-BE49-F238E27FC236}">
                <a16:creationId xmlns:a16="http://schemas.microsoft.com/office/drawing/2014/main" id="{54CB23C5-2BB2-422A-B597-0AE742C57E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F9A88-BB9F-41B4-8BF1-96191ADD5D9F}"/>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18900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B3E1-C535-42FD-9596-F4A50057A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B82803-C9A6-44F1-BD5E-0990FF382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0B2D22-5C17-45E3-A199-A737B9A55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D86547-71F1-4BB3-8F9F-59F7901803FE}"/>
              </a:ext>
            </a:extLst>
          </p:cNvPr>
          <p:cNvSpPr>
            <a:spLocks noGrp="1"/>
          </p:cNvSpPr>
          <p:nvPr>
            <p:ph type="dt" sz="half" idx="10"/>
          </p:nvPr>
        </p:nvSpPr>
        <p:spPr/>
        <p:txBody>
          <a:bodyPr/>
          <a:lstStyle/>
          <a:p>
            <a:fld id="{9F7D42AB-DACE-4485-9F5A-46A424027EB5}" type="datetimeFigureOut">
              <a:rPr lang="en-US" smtClean="0"/>
              <a:t>7/15/2022</a:t>
            </a:fld>
            <a:endParaRPr lang="en-US"/>
          </a:p>
        </p:txBody>
      </p:sp>
      <p:sp>
        <p:nvSpPr>
          <p:cNvPr id="6" name="Footer Placeholder 5">
            <a:extLst>
              <a:ext uri="{FF2B5EF4-FFF2-40B4-BE49-F238E27FC236}">
                <a16:creationId xmlns:a16="http://schemas.microsoft.com/office/drawing/2014/main" id="{D5CA7004-8C45-46C0-A39F-06F3B345B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05943D-109F-4845-A146-757262AC7774}"/>
              </a:ext>
            </a:extLst>
          </p:cNvPr>
          <p:cNvSpPr>
            <a:spLocks noGrp="1"/>
          </p:cNvSpPr>
          <p:nvPr>
            <p:ph type="sldNum" sz="quarter" idx="12"/>
          </p:nvPr>
        </p:nvSpPr>
        <p:spPr/>
        <p:txBody>
          <a:bodyPr/>
          <a:lstStyle/>
          <a:p>
            <a:fld id="{E6F0337B-E53D-43DE-9C4F-CDBCCB18D623}" type="slidenum">
              <a:rPr lang="en-US" smtClean="0"/>
              <a:t>‹#›</a:t>
            </a:fld>
            <a:endParaRPr lang="en-US"/>
          </a:p>
        </p:txBody>
      </p:sp>
    </p:spTree>
    <p:extLst>
      <p:ext uri="{BB962C8B-B14F-4D97-AF65-F5344CB8AC3E}">
        <p14:creationId xmlns:p14="http://schemas.microsoft.com/office/powerpoint/2010/main" val="150738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B8123-4A4F-4F6D-BB72-0D3A291BDA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D13A79-F5DF-4345-8973-98F5305B3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744D1-6722-4629-8E77-F450E202E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D42AB-DACE-4485-9F5A-46A424027EB5}" type="datetimeFigureOut">
              <a:rPr lang="en-US" smtClean="0"/>
              <a:t>7/15/2022</a:t>
            </a:fld>
            <a:endParaRPr lang="en-US"/>
          </a:p>
        </p:txBody>
      </p:sp>
      <p:sp>
        <p:nvSpPr>
          <p:cNvPr id="5" name="Footer Placeholder 4">
            <a:extLst>
              <a:ext uri="{FF2B5EF4-FFF2-40B4-BE49-F238E27FC236}">
                <a16:creationId xmlns:a16="http://schemas.microsoft.com/office/drawing/2014/main" id="{60566BAE-0149-4654-90F6-791265C03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D9E580-07E6-4430-97DF-805873B3F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0337B-E53D-43DE-9C4F-CDBCCB18D623}" type="slidenum">
              <a:rPr lang="en-US" smtClean="0"/>
              <a:t>‹#›</a:t>
            </a:fld>
            <a:endParaRPr lang="en-US"/>
          </a:p>
        </p:txBody>
      </p:sp>
    </p:spTree>
    <p:extLst>
      <p:ext uri="{BB962C8B-B14F-4D97-AF65-F5344CB8AC3E}">
        <p14:creationId xmlns:p14="http://schemas.microsoft.com/office/powerpoint/2010/main" val="6280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C059-F110-4779-B106-36605805193B}"/>
              </a:ext>
            </a:extLst>
          </p:cNvPr>
          <p:cNvSpPr>
            <a:spLocks noGrp="1"/>
          </p:cNvSpPr>
          <p:nvPr>
            <p:ph type="ctrTitle"/>
          </p:nvPr>
        </p:nvSpPr>
        <p:spPr>
          <a:xfrm>
            <a:off x="704850" y="561974"/>
            <a:ext cx="10610850" cy="4133851"/>
          </a:xfrm>
        </p:spPr>
        <p:txBody>
          <a:bodyPr>
            <a:normAutofit fontScale="90000"/>
          </a:bodyPr>
          <a:lstStyle/>
          <a:p>
            <a:r>
              <a:rPr lang="en-US" sz="4800" b="1" dirty="0">
                <a:latin typeface="+mn-lt"/>
              </a:rPr>
              <a:t>5005 Straight Star Place</a:t>
            </a:r>
            <a:br>
              <a:rPr lang="en-US" sz="4000" dirty="0">
                <a:latin typeface="+mn-lt"/>
              </a:rPr>
            </a:br>
            <a:r>
              <a:rPr lang="en-US" sz="4000" dirty="0">
                <a:latin typeface="+mn-lt"/>
              </a:rPr>
              <a:t>Village of Harpers Choice, Section 7, Area 4, Lot 2</a:t>
            </a:r>
            <a:br>
              <a:rPr lang="en-US" sz="4000" dirty="0">
                <a:latin typeface="+mn-lt"/>
              </a:rPr>
            </a:br>
            <a:r>
              <a:rPr lang="en-US" sz="4000" dirty="0">
                <a:latin typeface="+mn-lt"/>
              </a:rPr>
              <a:t>PB-454 &amp; FDP-204-A-1</a:t>
            </a:r>
            <a:br>
              <a:rPr lang="en-US" sz="4000" dirty="0">
                <a:latin typeface="+mn-lt"/>
              </a:rPr>
            </a:br>
            <a:br>
              <a:rPr lang="en-US" sz="4000" dirty="0">
                <a:latin typeface="+mn-lt"/>
              </a:rPr>
            </a:br>
            <a:r>
              <a:rPr lang="en-US" sz="4000" dirty="0">
                <a:latin typeface="+mn-lt"/>
              </a:rPr>
              <a:t>Planning Board Hearing </a:t>
            </a:r>
            <a:br>
              <a:rPr lang="en-US" sz="4000" dirty="0">
                <a:latin typeface="+mn-lt"/>
              </a:rPr>
            </a:br>
            <a:r>
              <a:rPr lang="en-US" sz="4000" dirty="0">
                <a:latin typeface="+mn-lt"/>
              </a:rPr>
              <a:t>July 21, 2022</a:t>
            </a:r>
            <a:br>
              <a:rPr lang="en-US" sz="4000" dirty="0">
                <a:latin typeface="+mn-lt"/>
              </a:rPr>
            </a:br>
            <a:br>
              <a:rPr lang="en-US" sz="4000" dirty="0">
                <a:latin typeface="+mn-lt"/>
              </a:rPr>
            </a:br>
            <a:endParaRPr lang="en-US" sz="4000" dirty="0">
              <a:latin typeface="+mn-lt"/>
            </a:endParaRPr>
          </a:p>
        </p:txBody>
      </p:sp>
      <p:sp>
        <p:nvSpPr>
          <p:cNvPr id="4" name="TextBox 3">
            <a:extLst>
              <a:ext uri="{FF2B5EF4-FFF2-40B4-BE49-F238E27FC236}">
                <a16:creationId xmlns:a16="http://schemas.microsoft.com/office/drawing/2014/main" id="{6C953458-7FFB-4869-A35C-4153E2D673DB}"/>
              </a:ext>
            </a:extLst>
          </p:cNvPr>
          <p:cNvSpPr txBox="1"/>
          <p:nvPr/>
        </p:nvSpPr>
        <p:spPr>
          <a:xfrm>
            <a:off x="704850" y="4838700"/>
            <a:ext cx="11229975"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Request to amend the Final Development Plan to permit an accessory apartment use on the subject property.</a:t>
            </a:r>
          </a:p>
        </p:txBody>
      </p:sp>
    </p:spTree>
    <p:extLst>
      <p:ext uri="{BB962C8B-B14F-4D97-AF65-F5344CB8AC3E}">
        <p14:creationId xmlns:p14="http://schemas.microsoft.com/office/powerpoint/2010/main" val="1984087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7B69-A712-4B01-B160-933EF72B875F}"/>
              </a:ext>
            </a:extLst>
          </p:cNvPr>
          <p:cNvSpPr>
            <a:spLocks noGrp="1"/>
          </p:cNvSpPr>
          <p:nvPr>
            <p:ph type="title"/>
          </p:nvPr>
        </p:nvSpPr>
        <p:spPr/>
        <p:txBody>
          <a:bodyPr/>
          <a:lstStyle/>
          <a:p>
            <a:r>
              <a:rPr lang="en-US" dirty="0">
                <a:latin typeface="+mn-lt"/>
              </a:rPr>
              <a:t>Location</a:t>
            </a:r>
          </a:p>
        </p:txBody>
      </p:sp>
      <p:pic>
        <p:nvPicPr>
          <p:cNvPr id="1026" name="Picture 2">
            <a:extLst>
              <a:ext uri="{FF2B5EF4-FFF2-40B4-BE49-F238E27FC236}">
                <a16:creationId xmlns:a16="http://schemas.microsoft.com/office/drawing/2014/main" id="{AB5A98D9-EEAA-4871-A2AD-EB36B074A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454" y="258762"/>
            <a:ext cx="8435037" cy="650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48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D8E0-E4FC-4F51-A5E4-091E0E9DA9A4}"/>
              </a:ext>
            </a:extLst>
          </p:cNvPr>
          <p:cNvSpPr>
            <a:spLocks noGrp="1"/>
          </p:cNvSpPr>
          <p:nvPr>
            <p:ph type="title"/>
          </p:nvPr>
        </p:nvSpPr>
        <p:spPr/>
        <p:txBody>
          <a:bodyPr>
            <a:normAutofit/>
          </a:bodyPr>
          <a:lstStyle/>
          <a:p>
            <a:r>
              <a:rPr lang="en-US" sz="4000" dirty="0"/>
              <a:t>Process to Permit an Accessory Apartment Use</a:t>
            </a:r>
          </a:p>
        </p:txBody>
      </p:sp>
      <p:sp>
        <p:nvSpPr>
          <p:cNvPr id="3" name="Content Placeholder 2">
            <a:extLst>
              <a:ext uri="{FF2B5EF4-FFF2-40B4-BE49-F238E27FC236}">
                <a16:creationId xmlns:a16="http://schemas.microsoft.com/office/drawing/2014/main" id="{CD4634A5-625E-481E-817F-F0B4C43370D6}"/>
              </a:ext>
            </a:extLst>
          </p:cNvPr>
          <p:cNvSpPr>
            <a:spLocks noGrp="1"/>
          </p:cNvSpPr>
          <p:nvPr>
            <p:ph idx="1"/>
          </p:nvPr>
        </p:nvSpPr>
        <p:spPr/>
        <p:txBody>
          <a:bodyPr>
            <a:normAutofit/>
          </a:bodyPr>
          <a:lstStyle/>
          <a:p>
            <a:r>
              <a:rPr lang="en-US" dirty="0"/>
              <a:t>Section 125.0.A.7.c – The accessory use provisions of Section 110.0 shall be applicable to all residential uses in the NT district.</a:t>
            </a:r>
          </a:p>
          <a:p>
            <a:r>
              <a:rPr lang="en-US" dirty="0"/>
              <a:t>Section 110.C.2 (Residential – Single Cluster):</a:t>
            </a:r>
          </a:p>
          <a:p>
            <a:pPr marL="457200" lvl="1" indent="0">
              <a:buNone/>
            </a:pPr>
            <a:r>
              <a:rPr lang="en-US" i="1" dirty="0"/>
              <a:t>Accessory apartments, subject to the requirements of Section 128.0.A, provided that:</a:t>
            </a:r>
          </a:p>
          <a:p>
            <a:pPr marL="914400" lvl="1" indent="-457200">
              <a:buFont typeface="+mj-lt"/>
              <a:buAutoNum type="alphaLcPeriod"/>
            </a:pPr>
            <a:r>
              <a:rPr lang="en-US" i="1" dirty="0">
                <a:highlight>
                  <a:srgbClr val="FFFF00"/>
                </a:highlight>
              </a:rPr>
              <a:t>The area of the lot is at least 12,000 square feet;</a:t>
            </a:r>
          </a:p>
          <a:p>
            <a:pPr marL="914400" lvl="1" indent="-457200">
              <a:buFont typeface="+mj-lt"/>
              <a:buAutoNum type="alphaLcPeriod"/>
            </a:pPr>
            <a:r>
              <a:rPr lang="en-US" i="1" dirty="0"/>
              <a:t>Except for an exterior entrance and necessary parking area there shall be no external evidence of the accessory apartment; and,</a:t>
            </a:r>
          </a:p>
          <a:p>
            <a:pPr marL="914400" lvl="1" indent="-457200">
              <a:buFont typeface="+mj-lt"/>
              <a:buAutoNum type="alphaLcPeriod"/>
            </a:pPr>
            <a:r>
              <a:rPr lang="en-US" i="1" dirty="0"/>
              <a:t>The accessory apartment shall have no more than two bedrooms.</a:t>
            </a:r>
          </a:p>
          <a:p>
            <a:pPr marL="0" indent="0">
              <a:buNone/>
            </a:pPr>
            <a:endParaRPr lang="en-US" dirty="0"/>
          </a:p>
        </p:txBody>
      </p:sp>
    </p:spTree>
    <p:extLst>
      <p:ext uri="{BB962C8B-B14F-4D97-AF65-F5344CB8AC3E}">
        <p14:creationId xmlns:p14="http://schemas.microsoft.com/office/powerpoint/2010/main" val="630863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66A8-9A14-4D6A-8F5A-25A311346891}"/>
              </a:ext>
            </a:extLst>
          </p:cNvPr>
          <p:cNvSpPr>
            <a:spLocks noGrp="1"/>
          </p:cNvSpPr>
          <p:nvPr>
            <p:ph type="title"/>
          </p:nvPr>
        </p:nvSpPr>
        <p:spPr/>
        <p:txBody>
          <a:bodyPr>
            <a:normAutofit/>
          </a:bodyPr>
          <a:lstStyle/>
          <a:p>
            <a:r>
              <a:rPr lang="en-US" sz="4000" dirty="0"/>
              <a:t>Process to Permit an Accessory Apartment Use</a:t>
            </a:r>
          </a:p>
        </p:txBody>
      </p:sp>
      <p:sp>
        <p:nvSpPr>
          <p:cNvPr id="3" name="Content Placeholder 2">
            <a:extLst>
              <a:ext uri="{FF2B5EF4-FFF2-40B4-BE49-F238E27FC236}">
                <a16:creationId xmlns:a16="http://schemas.microsoft.com/office/drawing/2014/main" id="{8C6EEE47-F8B2-4EDF-AE69-C8AFBBF090F1}"/>
              </a:ext>
            </a:extLst>
          </p:cNvPr>
          <p:cNvSpPr>
            <a:spLocks noGrp="1"/>
          </p:cNvSpPr>
          <p:nvPr>
            <p:ph idx="1"/>
          </p:nvPr>
        </p:nvSpPr>
        <p:spPr/>
        <p:txBody>
          <a:bodyPr/>
          <a:lstStyle/>
          <a:p>
            <a:r>
              <a:rPr lang="en-US" dirty="0"/>
              <a:t>Section 125.0.F.2 allows a property owner to request an additional use on individual lots in residential land use areas, which is not allowed by the Final Development Plan.</a:t>
            </a:r>
          </a:p>
          <a:p>
            <a:r>
              <a:rPr lang="en-US" dirty="0"/>
              <a:t>No FDP amendment shall be proposed which would either alter the land use designation established by the Comprehensive Sketch Plan or allow an increase in residential density.</a:t>
            </a:r>
          </a:p>
          <a:p>
            <a:pPr lvl="1"/>
            <a:r>
              <a:rPr lang="en-US" i="1" dirty="0"/>
              <a:t>The Zoning Regulations define “Density” as the number of principal dwelling units per unit of land area. Accessory dwelling units such as accessory apartments are not included when calculating density.</a:t>
            </a:r>
          </a:p>
        </p:txBody>
      </p:sp>
    </p:spTree>
    <p:extLst>
      <p:ext uri="{BB962C8B-B14F-4D97-AF65-F5344CB8AC3E}">
        <p14:creationId xmlns:p14="http://schemas.microsoft.com/office/powerpoint/2010/main" val="34138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7EA6-1F08-4652-BE3C-A98FE5D9D806}"/>
              </a:ext>
            </a:extLst>
          </p:cNvPr>
          <p:cNvSpPr>
            <a:spLocks noGrp="1"/>
          </p:cNvSpPr>
          <p:nvPr>
            <p:ph type="title"/>
          </p:nvPr>
        </p:nvSpPr>
        <p:spPr/>
        <p:txBody>
          <a:bodyPr/>
          <a:lstStyle/>
          <a:p>
            <a:r>
              <a:rPr lang="en-US" dirty="0"/>
              <a:t>Proposed FDP Amendment</a:t>
            </a:r>
          </a:p>
        </p:txBody>
      </p:sp>
      <p:sp>
        <p:nvSpPr>
          <p:cNvPr id="3" name="Content Placeholder 2">
            <a:extLst>
              <a:ext uri="{FF2B5EF4-FFF2-40B4-BE49-F238E27FC236}">
                <a16:creationId xmlns:a16="http://schemas.microsoft.com/office/drawing/2014/main" id="{94D9D331-DBD9-4818-A586-98D041442079}"/>
              </a:ext>
            </a:extLst>
          </p:cNvPr>
          <p:cNvSpPr>
            <a:spLocks noGrp="1"/>
          </p:cNvSpPr>
          <p:nvPr>
            <p:ph idx="1"/>
          </p:nvPr>
        </p:nvSpPr>
        <p:spPr/>
        <p:txBody>
          <a:bodyPr/>
          <a:lstStyle/>
          <a:p>
            <a:r>
              <a:rPr lang="en-US" dirty="0"/>
              <a:t>Revise criterion 7A-1 on FDP sheet #2 to add:</a:t>
            </a:r>
          </a:p>
          <a:p>
            <a:pPr marL="0" indent="0">
              <a:buNone/>
            </a:pPr>
            <a:endParaRPr lang="en-US" dirty="0"/>
          </a:p>
        </p:txBody>
      </p:sp>
      <p:pic>
        <p:nvPicPr>
          <p:cNvPr id="4" name="Picture 3">
            <a:extLst>
              <a:ext uri="{FF2B5EF4-FFF2-40B4-BE49-F238E27FC236}">
                <a16:creationId xmlns:a16="http://schemas.microsoft.com/office/drawing/2014/main" id="{9DE7CAF4-EDEC-4AA2-B899-2F61069FAE21}"/>
              </a:ext>
            </a:extLst>
          </p:cNvPr>
          <p:cNvPicPr>
            <a:picLocks noChangeAspect="1"/>
          </p:cNvPicPr>
          <p:nvPr/>
        </p:nvPicPr>
        <p:blipFill>
          <a:blip r:embed="rId2"/>
          <a:stretch>
            <a:fillRect/>
          </a:stretch>
        </p:blipFill>
        <p:spPr>
          <a:xfrm>
            <a:off x="951526" y="2702560"/>
            <a:ext cx="9980789" cy="3352800"/>
          </a:xfrm>
          <a:prstGeom prst="rect">
            <a:avLst/>
          </a:prstGeom>
          <a:ln>
            <a:noFill/>
          </a:ln>
        </p:spPr>
      </p:pic>
    </p:spTree>
    <p:extLst>
      <p:ext uri="{BB962C8B-B14F-4D97-AF65-F5344CB8AC3E}">
        <p14:creationId xmlns:p14="http://schemas.microsoft.com/office/powerpoint/2010/main" val="50615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BCE3-2F45-4A78-AEFC-8114E82D2C6A}"/>
              </a:ext>
            </a:extLst>
          </p:cNvPr>
          <p:cNvSpPr>
            <a:spLocks noGrp="1"/>
          </p:cNvSpPr>
          <p:nvPr>
            <p:ph type="title"/>
          </p:nvPr>
        </p:nvSpPr>
        <p:spPr/>
        <p:txBody>
          <a:bodyPr>
            <a:normAutofit/>
          </a:bodyPr>
          <a:lstStyle/>
          <a:p>
            <a:r>
              <a:rPr lang="en-US" sz="3200" dirty="0"/>
              <a:t>Supplemental Zoning Regulations for Accessory Apartments</a:t>
            </a:r>
          </a:p>
        </p:txBody>
      </p:sp>
      <p:sp>
        <p:nvSpPr>
          <p:cNvPr id="3" name="Content Placeholder 2">
            <a:extLst>
              <a:ext uri="{FF2B5EF4-FFF2-40B4-BE49-F238E27FC236}">
                <a16:creationId xmlns:a16="http://schemas.microsoft.com/office/drawing/2014/main" id="{A863BD46-7AB1-4134-A3A5-0902C14D9731}"/>
              </a:ext>
            </a:extLst>
          </p:cNvPr>
          <p:cNvSpPr>
            <a:spLocks noGrp="1"/>
          </p:cNvSpPr>
          <p:nvPr>
            <p:ph idx="1"/>
          </p:nvPr>
        </p:nvSpPr>
        <p:spPr/>
        <p:txBody>
          <a:bodyPr>
            <a:normAutofit fontScale="92500" lnSpcReduction="10000"/>
          </a:bodyPr>
          <a:lstStyle/>
          <a:p>
            <a:r>
              <a:rPr lang="en-US" dirty="0"/>
              <a:t>The accessory apartment must be located within an owner occupied dwelling. The owner may occupy either the principal dwelling or the accessory apartment.</a:t>
            </a:r>
          </a:p>
          <a:p>
            <a:r>
              <a:rPr lang="en-US" dirty="0"/>
              <a:t>If the accessory apartment is within an addition to the existing dwelling it must share a common wall overlap of at least 50% of the length of the shared wall. The apartment cannot be separated from the principal dwelling by an attached garage or a breezeway.</a:t>
            </a:r>
          </a:p>
          <a:p>
            <a:r>
              <a:rPr lang="en-US" dirty="0"/>
              <a:t>In all dwellings, an accessory apartment shall occupy no more than one-third of the net floor area of the building, up to a maximum of 1,500 square feet. </a:t>
            </a:r>
          </a:p>
          <a:p>
            <a:r>
              <a:rPr lang="en-US" dirty="0"/>
              <a:t>An accessory apartment shall operate only upon approval of a permit issued by the Department of Planning and Zoning.</a:t>
            </a:r>
          </a:p>
        </p:txBody>
      </p:sp>
    </p:spTree>
    <p:extLst>
      <p:ext uri="{BB962C8B-B14F-4D97-AF65-F5344CB8AC3E}">
        <p14:creationId xmlns:p14="http://schemas.microsoft.com/office/powerpoint/2010/main" val="238249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2725FA-B238-4AD7-B32E-4CC4EA3CCC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102" y="345440"/>
            <a:ext cx="11037282" cy="5953760"/>
          </a:xfrm>
        </p:spPr>
      </p:pic>
    </p:spTree>
    <p:extLst>
      <p:ext uri="{BB962C8B-B14F-4D97-AF65-F5344CB8AC3E}">
        <p14:creationId xmlns:p14="http://schemas.microsoft.com/office/powerpoint/2010/main" val="317605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AAB8-CC8C-4556-A479-0366B9DEA9B8}"/>
              </a:ext>
            </a:extLst>
          </p:cNvPr>
          <p:cNvSpPr>
            <a:spLocks noGrp="1"/>
          </p:cNvSpPr>
          <p:nvPr>
            <p:ph type="title"/>
          </p:nvPr>
        </p:nvSpPr>
        <p:spPr/>
        <p:txBody>
          <a:bodyPr/>
          <a:lstStyle/>
          <a:p>
            <a:r>
              <a:rPr lang="en-US" dirty="0"/>
              <a:t>Planning Board Evaluation</a:t>
            </a:r>
          </a:p>
        </p:txBody>
      </p:sp>
      <p:sp>
        <p:nvSpPr>
          <p:cNvPr id="3" name="Content Placeholder 2">
            <a:extLst>
              <a:ext uri="{FF2B5EF4-FFF2-40B4-BE49-F238E27FC236}">
                <a16:creationId xmlns:a16="http://schemas.microsoft.com/office/drawing/2014/main" id="{9C6067CF-222E-40F8-9D4F-CAEAFC018B78}"/>
              </a:ext>
            </a:extLst>
          </p:cNvPr>
          <p:cNvSpPr>
            <a:spLocks noGrp="1"/>
          </p:cNvSpPr>
          <p:nvPr>
            <p:ph idx="1"/>
          </p:nvPr>
        </p:nvSpPr>
        <p:spPr/>
        <p:txBody>
          <a:bodyPr/>
          <a:lstStyle/>
          <a:p>
            <a:r>
              <a:rPr lang="en-US" dirty="0"/>
              <a:t>Pursuant to Section 125.0.F.2.c, the Planning Board shall approve, approve with modifications or deny the proposed amendment to the Final Development Plan, stating the reasons for its action. The Planning Board shall approve the request only if it finds:</a:t>
            </a:r>
          </a:p>
          <a:p>
            <a:endParaRPr lang="en-US" dirty="0"/>
          </a:p>
          <a:p>
            <a:pPr marL="514350" indent="-514350">
              <a:buFont typeface="+mj-lt"/>
              <a:buAutoNum type="arabicPeriod"/>
            </a:pPr>
            <a:r>
              <a:rPr lang="en-US" dirty="0"/>
              <a:t>The use is consistent with the land use designation of the property as established on the recorded final development plan and compatible with existing or proposed development in the vicinity.</a:t>
            </a:r>
          </a:p>
          <a:p>
            <a:pPr marL="514350" indent="-514350">
              <a:buFont typeface="+mj-lt"/>
              <a:buAutoNum type="arabicPeriod"/>
            </a:pPr>
            <a:r>
              <a:rPr lang="en-US" dirty="0"/>
              <a:t>The use will not adversely affect vicinal properties.</a:t>
            </a:r>
          </a:p>
        </p:txBody>
      </p:sp>
    </p:spTree>
    <p:extLst>
      <p:ext uri="{BB962C8B-B14F-4D97-AF65-F5344CB8AC3E}">
        <p14:creationId xmlns:p14="http://schemas.microsoft.com/office/powerpoint/2010/main" val="3573267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472</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5005 Straight Star Place Village of Harpers Choice, Section 7, Area 4, Lot 2 PB-454 &amp; FDP-204-A-1  Planning Board Hearing  July 21, 2022  </vt:lpstr>
      <vt:lpstr>Location</vt:lpstr>
      <vt:lpstr>Process to Permit an Accessory Apartment Use</vt:lpstr>
      <vt:lpstr>Process to Permit an Accessory Apartment Use</vt:lpstr>
      <vt:lpstr>Proposed FDP Amendment</vt:lpstr>
      <vt:lpstr>Supplemental Zoning Regulations for Accessory Apartments</vt:lpstr>
      <vt:lpstr>PowerPoint Presentation</vt:lpstr>
      <vt:lpstr>Planning Board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Sauer, Julia</dc:creator>
  <cp:lastModifiedBy>Sauer, Julia</cp:lastModifiedBy>
  <cp:revision>12</cp:revision>
  <dcterms:created xsi:type="dcterms:W3CDTF">2022-07-11T14:34:01Z</dcterms:created>
  <dcterms:modified xsi:type="dcterms:W3CDTF">2022-07-15T13:14:33Z</dcterms:modified>
</cp:coreProperties>
</file>