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8" r:id="rId5"/>
    <p:sldId id="260" r:id="rId6"/>
    <p:sldId id="261" r:id="rId7"/>
    <p:sldId id="262" r:id="rId8"/>
    <p:sldId id="276" r:id="rId9"/>
    <p:sldId id="278" r:id="rId10"/>
    <p:sldId id="279" r:id="rId11"/>
    <p:sldId id="274" r:id="rId12"/>
    <p:sldId id="275" r:id="rId13"/>
    <p:sldId id="270" r:id="rId14"/>
    <p:sldId id="281" r:id="rId15"/>
    <p:sldId id="269" r:id="rId16"/>
    <p:sldId id="282" r:id="rId17"/>
    <p:sldId id="284" r:id="rId18"/>
    <p:sldId id="271" r:id="rId19"/>
    <p:sldId id="272" r:id="rId20"/>
    <p:sldId id="285" r:id="rId21"/>
    <p:sldId id="286" r:id="rId22"/>
    <p:sldId id="287" r:id="rId23"/>
    <p:sldId id="280"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9" d="100"/>
          <a:sy n="149" d="100"/>
        </p:scale>
        <p:origin x="5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15F84-A056-4F29-8476-6719072038C9}" type="doc">
      <dgm:prSet loTypeId="urn:microsoft.com/office/officeart/2005/8/layout/process2" loCatId="process" qsTypeId="urn:microsoft.com/office/officeart/2005/8/quickstyle/simple1" qsCatId="simple" csTypeId="urn:microsoft.com/office/officeart/2005/8/colors/accent1_2" csCatId="accent1" phldr="1"/>
      <dgm:spPr/>
    </dgm:pt>
    <dgm:pt modelId="{2E06693B-2D54-41D3-9188-1FBF8E67203A}">
      <dgm:prSet phldrT="[Text]"/>
      <dgm:spPr/>
      <dgm:t>
        <a:bodyPr/>
        <a:lstStyle/>
        <a:p>
          <a:r>
            <a:rPr lang="en-US" dirty="0"/>
            <a:t>Stakeholder Interviews and Public Meetings</a:t>
          </a:r>
        </a:p>
        <a:p>
          <a:r>
            <a:rPr lang="en-US" dirty="0"/>
            <a:t>March 2017</a:t>
          </a:r>
        </a:p>
      </dgm:t>
    </dgm:pt>
    <dgm:pt modelId="{27876D9B-D663-4418-A93E-AF46A18A397B}" type="parTrans" cxnId="{763F11F3-C877-43D3-90F6-3EED52D6B39F}">
      <dgm:prSet/>
      <dgm:spPr/>
      <dgm:t>
        <a:bodyPr/>
        <a:lstStyle/>
        <a:p>
          <a:endParaRPr lang="en-US"/>
        </a:p>
      </dgm:t>
    </dgm:pt>
    <dgm:pt modelId="{7F459BE5-896E-4532-A9FF-141334A7EC7B}" type="sibTrans" cxnId="{763F11F3-C877-43D3-90F6-3EED52D6B39F}">
      <dgm:prSet/>
      <dgm:spPr/>
      <dgm:t>
        <a:bodyPr/>
        <a:lstStyle/>
        <a:p>
          <a:endParaRPr lang="en-US" dirty="0"/>
        </a:p>
      </dgm:t>
    </dgm:pt>
    <dgm:pt modelId="{2A140101-6784-4765-8386-422C555B7B46}">
      <dgm:prSet phldrT="[Text]"/>
      <dgm:spPr/>
      <dgm:t>
        <a:bodyPr/>
        <a:lstStyle/>
        <a:p>
          <a:r>
            <a:rPr lang="en-US" dirty="0"/>
            <a:t>Online Survey and Comments</a:t>
          </a:r>
        </a:p>
        <a:p>
          <a:r>
            <a:rPr lang="en-US" dirty="0"/>
            <a:t>June 2017</a:t>
          </a:r>
        </a:p>
      </dgm:t>
    </dgm:pt>
    <dgm:pt modelId="{19F5D61F-B3F6-4F84-A13C-FCD2F8109A5F}" type="parTrans" cxnId="{1C7C072E-C9A8-4277-9296-F20D35079DAE}">
      <dgm:prSet/>
      <dgm:spPr/>
      <dgm:t>
        <a:bodyPr/>
        <a:lstStyle/>
        <a:p>
          <a:endParaRPr lang="en-US"/>
        </a:p>
      </dgm:t>
    </dgm:pt>
    <dgm:pt modelId="{9D24042E-0F01-4213-803D-62336332A1F9}" type="sibTrans" cxnId="{1C7C072E-C9A8-4277-9296-F20D35079DAE}">
      <dgm:prSet/>
      <dgm:spPr/>
      <dgm:t>
        <a:bodyPr/>
        <a:lstStyle/>
        <a:p>
          <a:endParaRPr lang="en-US" dirty="0"/>
        </a:p>
      </dgm:t>
    </dgm:pt>
    <dgm:pt modelId="{0CB5D876-B95C-4503-823F-E5230199C0B3}">
      <dgm:prSet phldrT="[Text]"/>
      <dgm:spPr/>
      <dgm:t>
        <a:bodyPr/>
        <a:lstStyle/>
        <a:p>
          <a:r>
            <a:rPr lang="en-US" dirty="0"/>
            <a:t>Emerging Issues and Trade-Offs Public Meetings</a:t>
          </a:r>
        </a:p>
        <a:p>
          <a:r>
            <a:rPr lang="en-US" dirty="0"/>
            <a:t>July 2017</a:t>
          </a:r>
        </a:p>
      </dgm:t>
    </dgm:pt>
    <dgm:pt modelId="{4C994B64-FAE6-4221-AE3C-84A11C3A0303}" type="parTrans" cxnId="{E203E5A9-0024-4FDE-A27A-317438F85D0B}">
      <dgm:prSet/>
      <dgm:spPr/>
      <dgm:t>
        <a:bodyPr/>
        <a:lstStyle/>
        <a:p>
          <a:endParaRPr lang="en-US"/>
        </a:p>
      </dgm:t>
    </dgm:pt>
    <dgm:pt modelId="{BB93D0A0-4B7E-4752-A5C6-7807B6F092E5}" type="sibTrans" cxnId="{E203E5A9-0024-4FDE-A27A-317438F85D0B}">
      <dgm:prSet/>
      <dgm:spPr/>
      <dgm:t>
        <a:bodyPr/>
        <a:lstStyle/>
        <a:p>
          <a:endParaRPr lang="en-US" dirty="0"/>
        </a:p>
      </dgm:t>
    </dgm:pt>
    <dgm:pt modelId="{FF9BAD82-FF59-4D48-8BEC-B612B3BD833A}">
      <dgm:prSet phldrT="[Text]"/>
      <dgm:spPr/>
      <dgm:t>
        <a:bodyPr/>
        <a:lstStyle/>
        <a:p>
          <a:r>
            <a:rPr lang="en-US" dirty="0"/>
            <a:t>Diagnosis and Annotated Outline Draft</a:t>
          </a:r>
        </a:p>
        <a:p>
          <a:r>
            <a:rPr lang="en-US" dirty="0"/>
            <a:t>Fall 2017</a:t>
          </a:r>
        </a:p>
      </dgm:t>
    </dgm:pt>
    <dgm:pt modelId="{130FA212-A8BF-434C-A7D2-9E8477A1BD39}" type="parTrans" cxnId="{4A5D9CB9-0F5C-441D-8DC3-42626C589E8C}">
      <dgm:prSet/>
      <dgm:spPr/>
      <dgm:t>
        <a:bodyPr/>
        <a:lstStyle/>
        <a:p>
          <a:endParaRPr lang="en-US"/>
        </a:p>
      </dgm:t>
    </dgm:pt>
    <dgm:pt modelId="{8D80A634-4229-4C27-B29E-E1B8382C0538}" type="sibTrans" cxnId="{4A5D9CB9-0F5C-441D-8DC3-42626C589E8C}">
      <dgm:prSet/>
      <dgm:spPr/>
      <dgm:t>
        <a:bodyPr/>
        <a:lstStyle/>
        <a:p>
          <a:endParaRPr lang="en-US" dirty="0"/>
        </a:p>
      </dgm:t>
    </dgm:pt>
    <dgm:pt modelId="{C39BD98E-F3D9-4A1E-B95A-ED5E7C39C6FB}">
      <dgm:prSet phldrT="[Text]"/>
      <dgm:spPr/>
      <dgm:t>
        <a:bodyPr/>
        <a:lstStyle/>
        <a:p>
          <a:r>
            <a:rPr lang="en-US" dirty="0"/>
            <a:t>Presentation of Draft Public Meetings</a:t>
          </a:r>
        </a:p>
        <a:p>
          <a:r>
            <a:rPr lang="en-US" dirty="0"/>
            <a:t>Winter 2018</a:t>
          </a:r>
        </a:p>
      </dgm:t>
    </dgm:pt>
    <dgm:pt modelId="{6FBC4C49-3603-4A24-A408-B33FFC98B8D5}" type="parTrans" cxnId="{122E0472-189D-4D57-B749-A485E99CA6B8}">
      <dgm:prSet/>
      <dgm:spPr/>
      <dgm:t>
        <a:bodyPr/>
        <a:lstStyle/>
        <a:p>
          <a:endParaRPr lang="en-US"/>
        </a:p>
      </dgm:t>
    </dgm:pt>
    <dgm:pt modelId="{350E9564-4226-449B-B939-7362A906502D}" type="sibTrans" cxnId="{122E0472-189D-4D57-B749-A485E99CA6B8}">
      <dgm:prSet/>
      <dgm:spPr/>
      <dgm:t>
        <a:bodyPr/>
        <a:lstStyle/>
        <a:p>
          <a:endParaRPr lang="en-US"/>
        </a:p>
      </dgm:t>
    </dgm:pt>
    <dgm:pt modelId="{7309C17A-5365-438E-938D-351E297AB50E}" type="pres">
      <dgm:prSet presAssocID="{90C15F84-A056-4F29-8476-6719072038C9}" presName="linearFlow" presStyleCnt="0">
        <dgm:presLayoutVars>
          <dgm:resizeHandles val="exact"/>
        </dgm:presLayoutVars>
      </dgm:prSet>
      <dgm:spPr/>
    </dgm:pt>
    <dgm:pt modelId="{BAF52E39-43F0-46CB-B6E0-5CD46D3649F5}" type="pres">
      <dgm:prSet presAssocID="{2E06693B-2D54-41D3-9188-1FBF8E67203A}" presName="node" presStyleLbl="node1" presStyleIdx="0" presStyleCnt="5" custScaleX="182721">
        <dgm:presLayoutVars>
          <dgm:bulletEnabled val="1"/>
        </dgm:presLayoutVars>
      </dgm:prSet>
      <dgm:spPr/>
    </dgm:pt>
    <dgm:pt modelId="{C589E644-D7BC-4F12-A08D-F7CDD33606F2}" type="pres">
      <dgm:prSet presAssocID="{7F459BE5-896E-4532-A9FF-141334A7EC7B}" presName="sibTrans" presStyleLbl="sibTrans2D1" presStyleIdx="0" presStyleCnt="4"/>
      <dgm:spPr/>
    </dgm:pt>
    <dgm:pt modelId="{DEC61AD1-8626-490D-92BD-198BA46FE142}" type="pres">
      <dgm:prSet presAssocID="{7F459BE5-896E-4532-A9FF-141334A7EC7B}" presName="connectorText" presStyleLbl="sibTrans2D1" presStyleIdx="0" presStyleCnt="4"/>
      <dgm:spPr/>
    </dgm:pt>
    <dgm:pt modelId="{8870F101-4696-46F9-ADC2-5690B37BF7C0}" type="pres">
      <dgm:prSet presAssocID="{2A140101-6784-4765-8386-422C555B7B46}" presName="node" presStyleLbl="node1" presStyleIdx="1" presStyleCnt="5" custScaleX="182721">
        <dgm:presLayoutVars>
          <dgm:bulletEnabled val="1"/>
        </dgm:presLayoutVars>
      </dgm:prSet>
      <dgm:spPr/>
    </dgm:pt>
    <dgm:pt modelId="{BA07D411-8B5E-436D-85DE-011E59A9816D}" type="pres">
      <dgm:prSet presAssocID="{9D24042E-0F01-4213-803D-62336332A1F9}" presName="sibTrans" presStyleLbl="sibTrans2D1" presStyleIdx="1" presStyleCnt="4"/>
      <dgm:spPr/>
    </dgm:pt>
    <dgm:pt modelId="{2F6E4939-668E-41EF-AC45-50CB855413C9}" type="pres">
      <dgm:prSet presAssocID="{9D24042E-0F01-4213-803D-62336332A1F9}" presName="connectorText" presStyleLbl="sibTrans2D1" presStyleIdx="1" presStyleCnt="4"/>
      <dgm:spPr/>
    </dgm:pt>
    <dgm:pt modelId="{89ECA05A-3E51-4326-A05A-28096A41D9BE}" type="pres">
      <dgm:prSet presAssocID="{0CB5D876-B95C-4503-823F-E5230199C0B3}" presName="node" presStyleLbl="node1" presStyleIdx="2" presStyleCnt="5" custScaleX="182721">
        <dgm:presLayoutVars>
          <dgm:bulletEnabled val="1"/>
        </dgm:presLayoutVars>
      </dgm:prSet>
      <dgm:spPr/>
    </dgm:pt>
    <dgm:pt modelId="{9D99E507-3664-44B9-9046-437E75217D6D}" type="pres">
      <dgm:prSet presAssocID="{BB93D0A0-4B7E-4752-A5C6-7807B6F092E5}" presName="sibTrans" presStyleLbl="sibTrans2D1" presStyleIdx="2" presStyleCnt="4"/>
      <dgm:spPr/>
    </dgm:pt>
    <dgm:pt modelId="{92600FB4-8613-4518-A0B7-B1235451DABC}" type="pres">
      <dgm:prSet presAssocID="{BB93D0A0-4B7E-4752-A5C6-7807B6F092E5}" presName="connectorText" presStyleLbl="sibTrans2D1" presStyleIdx="2" presStyleCnt="4"/>
      <dgm:spPr/>
    </dgm:pt>
    <dgm:pt modelId="{8926EC9F-C14B-4CCC-B443-86E04E90ACE4}" type="pres">
      <dgm:prSet presAssocID="{FF9BAD82-FF59-4D48-8BEC-B612B3BD833A}" presName="node" presStyleLbl="node1" presStyleIdx="3" presStyleCnt="5" custScaleX="182139">
        <dgm:presLayoutVars>
          <dgm:bulletEnabled val="1"/>
        </dgm:presLayoutVars>
      </dgm:prSet>
      <dgm:spPr/>
    </dgm:pt>
    <dgm:pt modelId="{2FD07C3C-8003-4791-880F-9EF3F1B8DB8D}" type="pres">
      <dgm:prSet presAssocID="{8D80A634-4229-4C27-B29E-E1B8382C0538}" presName="sibTrans" presStyleLbl="sibTrans2D1" presStyleIdx="3" presStyleCnt="4"/>
      <dgm:spPr/>
    </dgm:pt>
    <dgm:pt modelId="{E0D3C2B7-15C0-4DD9-A38F-DD23420F8395}" type="pres">
      <dgm:prSet presAssocID="{8D80A634-4229-4C27-B29E-E1B8382C0538}" presName="connectorText" presStyleLbl="sibTrans2D1" presStyleIdx="3" presStyleCnt="4"/>
      <dgm:spPr/>
    </dgm:pt>
    <dgm:pt modelId="{F2554147-C6FE-4443-8010-87909BE0628F}" type="pres">
      <dgm:prSet presAssocID="{C39BD98E-F3D9-4A1E-B95A-ED5E7C39C6FB}" presName="node" presStyleLbl="node1" presStyleIdx="4" presStyleCnt="5" custScaleX="182765">
        <dgm:presLayoutVars>
          <dgm:bulletEnabled val="1"/>
        </dgm:presLayoutVars>
      </dgm:prSet>
      <dgm:spPr/>
    </dgm:pt>
  </dgm:ptLst>
  <dgm:cxnLst>
    <dgm:cxn modelId="{C5673210-828A-4326-82B0-3292B8177BA8}" type="presOf" srcId="{FF9BAD82-FF59-4D48-8BEC-B612B3BD833A}" destId="{8926EC9F-C14B-4CCC-B443-86E04E90ACE4}" srcOrd="0" destOrd="0" presId="urn:microsoft.com/office/officeart/2005/8/layout/process2"/>
    <dgm:cxn modelId="{2D6A9D12-7B83-4407-9CA6-D74941983BCA}" type="presOf" srcId="{8D80A634-4229-4C27-B29E-E1B8382C0538}" destId="{2FD07C3C-8003-4791-880F-9EF3F1B8DB8D}" srcOrd="0" destOrd="0" presId="urn:microsoft.com/office/officeart/2005/8/layout/process2"/>
    <dgm:cxn modelId="{1C7C072E-C9A8-4277-9296-F20D35079DAE}" srcId="{90C15F84-A056-4F29-8476-6719072038C9}" destId="{2A140101-6784-4765-8386-422C555B7B46}" srcOrd="1" destOrd="0" parTransId="{19F5D61F-B3F6-4F84-A13C-FCD2F8109A5F}" sibTransId="{9D24042E-0F01-4213-803D-62336332A1F9}"/>
    <dgm:cxn modelId="{252CB33D-979F-4D90-AE8A-57031667811D}" type="presOf" srcId="{C39BD98E-F3D9-4A1E-B95A-ED5E7C39C6FB}" destId="{F2554147-C6FE-4443-8010-87909BE0628F}" srcOrd="0" destOrd="0" presId="urn:microsoft.com/office/officeart/2005/8/layout/process2"/>
    <dgm:cxn modelId="{C2135546-4759-40A1-8274-79E93645AECD}" type="presOf" srcId="{2E06693B-2D54-41D3-9188-1FBF8E67203A}" destId="{BAF52E39-43F0-46CB-B6E0-5CD46D3649F5}" srcOrd="0" destOrd="0" presId="urn:microsoft.com/office/officeart/2005/8/layout/process2"/>
    <dgm:cxn modelId="{28727067-E2F8-42A6-8188-1C1AD3CEF086}" type="presOf" srcId="{2A140101-6784-4765-8386-422C555B7B46}" destId="{8870F101-4696-46F9-ADC2-5690B37BF7C0}" srcOrd="0" destOrd="0" presId="urn:microsoft.com/office/officeart/2005/8/layout/process2"/>
    <dgm:cxn modelId="{19D2E16B-EDDC-4EFF-85B0-8A12E8534564}" type="presOf" srcId="{0CB5D876-B95C-4503-823F-E5230199C0B3}" destId="{89ECA05A-3E51-4326-A05A-28096A41D9BE}" srcOrd="0" destOrd="0" presId="urn:microsoft.com/office/officeart/2005/8/layout/process2"/>
    <dgm:cxn modelId="{122E0472-189D-4D57-B749-A485E99CA6B8}" srcId="{90C15F84-A056-4F29-8476-6719072038C9}" destId="{C39BD98E-F3D9-4A1E-B95A-ED5E7C39C6FB}" srcOrd="4" destOrd="0" parTransId="{6FBC4C49-3603-4A24-A408-B33FFC98B8D5}" sibTransId="{350E9564-4226-449B-B939-7362A906502D}"/>
    <dgm:cxn modelId="{78762A75-3C91-487F-AF1A-14E9653DC5EC}" type="presOf" srcId="{9D24042E-0F01-4213-803D-62336332A1F9}" destId="{2F6E4939-668E-41EF-AC45-50CB855413C9}" srcOrd="1" destOrd="0" presId="urn:microsoft.com/office/officeart/2005/8/layout/process2"/>
    <dgm:cxn modelId="{99649597-062D-4FFE-8F38-88413F2BACBF}" type="presOf" srcId="{8D80A634-4229-4C27-B29E-E1B8382C0538}" destId="{E0D3C2B7-15C0-4DD9-A38F-DD23420F8395}" srcOrd="1" destOrd="0" presId="urn:microsoft.com/office/officeart/2005/8/layout/process2"/>
    <dgm:cxn modelId="{E203E5A9-0024-4FDE-A27A-317438F85D0B}" srcId="{90C15F84-A056-4F29-8476-6719072038C9}" destId="{0CB5D876-B95C-4503-823F-E5230199C0B3}" srcOrd="2" destOrd="0" parTransId="{4C994B64-FAE6-4221-AE3C-84A11C3A0303}" sibTransId="{BB93D0A0-4B7E-4752-A5C6-7807B6F092E5}"/>
    <dgm:cxn modelId="{D414C6B0-6E56-44E4-B652-2047A6CEF1A3}" type="presOf" srcId="{7F459BE5-896E-4532-A9FF-141334A7EC7B}" destId="{DEC61AD1-8626-490D-92BD-198BA46FE142}" srcOrd="1" destOrd="0" presId="urn:microsoft.com/office/officeart/2005/8/layout/process2"/>
    <dgm:cxn modelId="{4A5D9CB9-0F5C-441D-8DC3-42626C589E8C}" srcId="{90C15F84-A056-4F29-8476-6719072038C9}" destId="{FF9BAD82-FF59-4D48-8BEC-B612B3BD833A}" srcOrd="3" destOrd="0" parTransId="{130FA212-A8BF-434C-A7D2-9E8477A1BD39}" sibTransId="{8D80A634-4229-4C27-B29E-E1B8382C0538}"/>
    <dgm:cxn modelId="{4CF00EBA-E8C3-4FCE-8FBB-35F0D9EA222F}" type="presOf" srcId="{90C15F84-A056-4F29-8476-6719072038C9}" destId="{7309C17A-5365-438E-938D-351E297AB50E}" srcOrd="0" destOrd="0" presId="urn:microsoft.com/office/officeart/2005/8/layout/process2"/>
    <dgm:cxn modelId="{4F3B6EC7-70A9-47A1-84B4-D1170C66891D}" type="presOf" srcId="{BB93D0A0-4B7E-4752-A5C6-7807B6F092E5}" destId="{9D99E507-3664-44B9-9046-437E75217D6D}" srcOrd="0" destOrd="0" presId="urn:microsoft.com/office/officeart/2005/8/layout/process2"/>
    <dgm:cxn modelId="{FD9CC2D4-01F4-4C29-B12A-AEDEA7E1350D}" type="presOf" srcId="{BB93D0A0-4B7E-4752-A5C6-7807B6F092E5}" destId="{92600FB4-8613-4518-A0B7-B1235451DABC}" srcOrd="1" destOrd="0" presId="urn:microsoft.com/office/officeart/2005/8/layout/process2"/>
    <dgm:cxn modelId="{763F11F3-C877-43D3-90F6-3EED52D6B39F}" srcId="{90C15F84-A056-4F29-8476-6719072038C9}" destId="{2E06693B-2D54-41D3-9188-1FBF8E67203A}" srcOrd="0" destOrd="0" parTransId="{27876D9B-D663-4418-A93E-AF46A18A397B}" sibTransId="{7F459BE5-896E-4532-A9FF-141334A7EC7B}"/>
    <dgm:cxn modelId="{35B45EF3-E484-4C6E-A54C-866B66F6FA6F}" type="presOf" srcId="{9D24042E-0F01-4213-803D-62336332A1F9}" destId="{BA07D411-8B5E-436D-85DE-011E59A9816D}" srcOrd="0" destOrd="0" presId="urn:microsoft.com/office/officeart/2005/8/layout/process2"/>
    <dgm:cxn modelId="{4956D2F9-DEED-44AD-863C-58F37923C5D0}" type="presOf" srcId="{7F459BE5-896E-4532-A9FF-141334A7EC7B}" destId="{C589E644-D7BC-4F12-A08D-F7CDD33606F2}" srcOrd="0" destOrd="0" presId="urn:microsoft.com/office/officeart/2005/8/layout/process2"/>
    <dgm:cxn modelId="{52970B49-C471-423B-AAE3-DECC865AB50D}" type="presParOf" srcId="{7309C17A-5365-438E-938D-351E297AB50E}" destId="{BAF52E39-43F0-46CB-B6E0-5CD46D3649F5}" srcOrd="0" destOrd="0" presId="urn:microsoft.com/office/officeart/2005/8/layout/process2"/>
    <dgm:cxn modelId="{F513C88C-30B2-4C7A-941F-7D914BC17E19}" type="presParOf" srcId="{7309C17A-5365-438E-938D-351E297AB50E}" destId="{C589E644-D7BC-4F12-A08D-F7CDD33606F2}" srcOrd="1" destOrd="0" presId="urn:microsoft.com/office/officeart/2005/8/layout/process2"/>
    <dgm:cxn modelId="{E589EA87-4B1C-4CA5-990A-C5F72C84753B}" type="presParOf" srcId="{C589E644-D7BC-4F12-A08D-F7CDD33606F2}" destId="{DEC61AD1-8626-490D-92BD-198BA46FE142}" srcOrd="0" destOrd="0" presId="urn:microsoft.com/office/officeart/2005/8/layout/process2"/>
    <dgm:cxn modelId="{FFF1C163-A6D4-4672-8AC1-7B265BB07D9C}" type="presParOf" srcId="{7309C17A-5365-438E-938D-351E297AB50E}" destId="{8870F101-4696-46F9-ADC2-5690B37BF7C0}" srcOrd="2" destOrd="0" presId="urn:microsoft.com/office/officeart/2005/8/layout/process2"/>
    <dgm:cxn modelId="{38567B1F-C787-48AC-A61B-094DEF727A04}" type="presParOf" srcId="{7309C17A-5365-438E-938D-351E297AB50E}" destId="{BA07D411-8B5E-436D-85DE-011E59A9816D}" srcOrd="3" destOrd="0" presId="urn:microsoft.com/office/officeart/2005/8/layout/process2"/>
    <dgm:cxn modelId="{4D1610E9-E8E5-485F-A901-00C9360AF1E8}" type="presParOf" srcId="{BA07D411-8B5E-436D-85DE-011E59A9816D}" destId="{2F6E4939-668E-41EF-AC45-50CB855413C9}" srcOrd="0" destOrd="0" presId="urn:microsoft.com/office/officeart/2005/8/layout/process2"/>
    <dgm:cxn modelId="{D85F315B-9C69-4300-ADA5-B60728761787}" type="presParOf" srcId="{7309C17A-5365-438E-938D-351E297AB50E}" destId="{89ECA05A-3E51-4326-A05A-28096A41D9BE}" srcOrd="4" destOrd="0" presId="urn:microsoft.com/office/officeart/2005/8/layout/process2"/>
    <dgm:cxn modelId="{3E0ECEB2-5308-4B37-AF75-7BFDA1657FEF}" type="presParOf" srcId="{7309C17A-5365-438E-938D-351E297AB50E}" destId="{9D99E507-3664-44B9-9046-437E75217D6D}" srcOrd="5" destOrd="0" presId="urn:microsoft.com/office/officeart/2005/8/layout/process2"/>
    <dgm:cxn modelId="{6D02FDCB-3837-47B7-98C7-76BE2146740F}" type="presParOf" srcId="{9D99E507-3664-44B9-9046-437E75217D6D}" destId="{92600FB4-8613-4518-A0B7-B1235451DABC}" srcOrd="0" destOrd="0" presId="urn:microsoft.com/office/officeart/2005/8/layout/process2"/>
    <dgm:cxn modelId="{0F9C517A-B3F5-4660-B171-1D98743F1508}" type="presParOf" srcId="{7309C17A-5365-438E-938D-351E297AB50E}" destId="{8926EC9F-C14B-4CCC-B443-86E04E90ACE4}" srcOrd="6" destOrd="0" presId="urn:microsoft.com/office/officeart/2005/8/layout/process2"/>
    <dgm:cxn modelId="{3B1EB310-24C9-400F-B362-883AB22C9B6F}" type="presParOf" srcId="{7309C17A-5365-438E-938D-351E297AB50E}" destId="{2FD07C3C-8003-4791-880F-9EF3F1B8DB8D}" srcOrd="7" destOrd="0" presId="urn:microsoft.com/office/officeart/2005/8/layout/process2"/>
    <dgm:cxn modelId="{057FE34C-69AB-46ED-B763-B82D65D26700}" type="presParOf" srcId="{2FD07C3C-8003-4791-880F-9EF3F1B8DB8D}" destId="{E0D3C2B7-15C0-4DD9-A38F-DD23420F8395}" srcOrd="0" destOrd="0" presId="urn:microsoft.com/office/officeart/2005/8/layout/process2"/>
    <dgm:cxn modelId="{24C1D687-82B6-4E77-8538-617243AB5F96}" type="presParOf" srcId="{7309C17A-5365-438E-938D-351E297AB50E}" destId="{F2554147-C6FE-4443-8010-87909BE0628F}"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52E39-43F0-46CB-B6E0-5CD46D3649F5}">
      <dsp:nvSpPr>
        <dsp:cNvPr id="0" name=""/>
        <dsp:cNvSpPr/>
      </dsp:nvSpPr>
      <dsp:spPr>
        <a:xfrm>
          <a:off x="1682237" y="497"/>
          <a:ext cx="4255524" cy="582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Stakeholder Interviews and Public Meetings</a:t>
          </a:r>
        </a:p>
        <a:p>
          <a:pPr marL="0" lvl="0" indent="0" algn="ctr" defTabSz="488950">
            <a:lnSpc>
              <a:spcPct val="90000"/>
            </a:lnSpc>
            <a:spcBef>
              <a:spcPct val="0"/>
            </a:spcBef>
            <a:spcAft>
              <a:spcPct val="35000"/>
            </a:spcAft>
            <a:buNone/>
          </a:pPr>
          <a:r>
            <a:rPr lang="en-US" sz="1100" kern="1200" dirty="0"/>
            <a:t>March 2017</a:t>
          </a:r>
        </a:p>
      </dsp:txBody>
      <dsp:txXfrm>
        <a:off x="1699290" y="17550"/>
        <a:ext cx="4221418" cy="548137"/>
      </dsp:txXfrm>
    </dsp:sp>
    <dsp:sp modelId="{C589E644-D7BC-4F12-A08D-F7CDD33606F2}">
      <dsp:nvSpPr>
        <dsp:cNvPr id="0" name=""/>
        <dsp:cNvSpPr/>
      </dsp:nvSpPr>
      <dsp:spPr>
        <a:xfrm rot="5400000">
          <a:off x="3700829" y="597297"/>
          <a:ext cx="218341" cy="2620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3731397" y="619131"/>
        <a:ext cx="157205" cy="152839"/>
      </dsp:txXfrm>
    </dsp:sp>
    <dsp:sp modelId="{8870F101-4696-46F9-ADC2-5690B37BF7C0}">
      <dsp:nvSpPr>
        <dsp:cNvPr id="0" name=""/>
        <dsp:cNvSpPr/>
      </dsp:nvSpPr>
      <dsp:spPr>
        <a:xfrm>
          <a:off x="1682237" y="873862"/>
          <a:ext cx="4255524" cy="582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Online Survey and Comments</a:t>
          </a:r>
        </a:p>
        <a:p>
          <a:pPr marL="0" lvl="0" indent="0" algn="ctr" defTabSz="488950">
            <a:lnSpc>
              <a:spcPct val="90000"/>
            </a:lnSpc>
            <a:spcBef>
              <a:spcPct val="0"/>
            </a:spcBef>
            <a:spcAft>
              <a:spcPct val="35000"/>
            </a:spcAft>
            <a:buNone/>
          </a:pPr>
          <a:r>
            <a:rPr lang="en-US" sz="1100" kern="1200" dirty="0"/>
            <a:t>June 2017</a:t>
          </a:r>
        </a:p>
      </dsp:txBody>
      <dsp:txXfrm>
        <a:off x="1699290" y="890915"/>
        <a:ext cx="4221418" cy="548137"/>
      </dsp:txXfrm>
    </dsp:sp>
    <dsp:sp modelId="{BA07D411-8B5E-436D-85DE-011E59A9816D}">
      <dsp:nvSpPr>
        <dsp:cNvPr id="0" name=""/>
        <dsp:cNvSpPr/>
      </dsp:nvSpPr>
      <dsp:spPr>
        <a:xfrm rot="5400000">
          <a:off x="3700829" y="1470662"/>
          <a:ext cx="218341" cy="2620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3731397" y="1492496"/>
        <a:ext cx="157205" cy="152839"/>
      </dsp:txXfrm>
    </dsp:sp>
    <dsp:sp modelId="{89ECA05A-3E51-4326-A05A-28096A41D9BE}">
      <dsp:nvSpPr>
        <dsp:cNvPr id="0" name=""/>
        <dsp:cNvSpPr/>
      </dsp:nvSpPr>
      <dsp:spPr>
        <a:xfrm>
          <a:off x="1682237" y="1747228"/>
          <a:ext cx="4255524" cy="582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Emerging Issues and Trade-Offs Public Meetings</a:t>
          </a:r>
        </a:p>
        <a:p>
          <a:pPr marL="0" lvl="0" indent="0" algn="ctr" defTabSz="488950">
            <a:lnSpc>
              <a:spcPct val="90000"/>
            </a:lnSpc>
            <a:spcBef>
              <a:spcPct val="0"/>
            </a:spcBef>
            <a:spcAft>
              <a:spcPct val="35000"/>
            </a:spcAft>
            <a:buNone/>
          </a:pPr>
          <a:r>
            <a:rPr lang="en-US" sz="1100" kern="1200" dirty="0"/>
            <a:t>July 2017</a:t>
          </a:r>
        </a:p>
      </dsp:txBody>
      <dsp:txXfrm>
        <a:off x="1699290" y="1764281"/>
        <a:ext cx="4221418" cy="548137"/>
      </dsp:txXfrm>
    </dsp:sp>
    <dsp:sp modelId="{9D99E507-3664-44B9-9046-437E75217D6D}">
      <dsp:nvSpPr>
        <dsp:cNvPr id="0" name=""/>
        <dsp:cNvSpPr/>
      </dsp:nvSpPr>
      <dsp:spPr>
        <a:xfrm rot="5400000">
          <a:off x="3700829" y="2344027"/>
          <a:ext cx="218341" cy="2620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3731397" y="2365861"/>
        <a:ext cx="157205" cy="152839"/>
      </dsp:txXfrm>
    </dsp:sp>
    <dsp:sp modelId="{8926EC9F-C14B-4CCC-B443-86E04E90ACE4}">
      <dsp:nvSpPr>
        <dsp:cNvPr id="0" name=""/>
        <dsp:cNvSpPr/>
      </dsp:nvSpPr>
      <dsp:spPr>
        <a:xfrm>
          <a:off x="1689014" y="2620593"/>
          <a:ext cx="4241970" cy="582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Diagnosis and Annotated Outline Draft</a:t>
          </a:r>
        </a:p>
        <a:p>
          <a:pPr marL="0" lvl="0" indent="0" algn="ctr" defTabSz="488950">
            <a:lnSpc>
              <a:spcPct val="90000"/>
            </a:lnSpc>
            <a:spcBef>
              <a:spcPct val="0"/>
            </a:spcBef>
            <a:spcAft>
              <a:spcPct val="35000"/>
            </a:spcAft>
            <a:buNone/>
          </a:pPr>
          <a:r>
            <a:rPr lang="en-US" sz="1100" kern="1200" dirty="0"/>
            <a:t>Fall 2017</a:t>
          </a:r>
        </a:p>
      </dsp:txBody>
      <dsp:txXfrm>
        <a:off x="1706067" y="2637646"/>
        <a:ext cx="4207864" cy="548137"/>
      </dsp:txXfrm>
    </dsp:sp>
    <dsp:sp modelId="{2FD07C3C-8003-4791-880F-9EF3F1B8DB8D}">
      <dsp:nvSpPr>
        <dsp:cNvPr id="0" name=""/>
        <dsp:cNvSpPr/>
      </dsp:nvSpPr>
      <dsp:spPr>
        <a:xfrm rot="5400000">
          <a:off x="3700829" y="3217393"/>
          <a:ext cx="218341" cy="2620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3731397" y="3239227"/>
        <a:ext cx="157205" cy="152839"/>
      </dsp:txXfrm>
    </dsp:sp>
    <dsp:sp modelId="{F2554147-C6FE-4443-8010-87909BE0628F}">
      <dsp:nvSpPr>
        <dsp:cNvPr id="0" name=""/>
        <dsp:cNvSpPr/>
      </dsp:nvSpPr>
      <dsp:spPr>
        <a:xfrm>
          <a:off x="1681725" y="3493958"/>
          <a:ext cx="4256549" cy="582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Presentation of Draft Public Meetings</a:t>
          </a:r>
        </a:p>
        <a:p>
          <a:pPr marL="0" lvl="0" indent="0" algn="ctr" defTabSz="488950">
            <a:lnSpc>
              <a:spcPct val="90000"/>
            </a:lnSpc>
            <a:spcBef>
              <a:spcPct val="0"/>
            </a:spcBef>
            <a:spcAft>
              <a:spcPct val="35000"/>
            </a:spcAft>
            <a:buNone/>
          </a:pPr>
          <a:r>
            <a:rPr lang="en-US" sz="1100" kern="1200" dirty="0"/>
            <a:t>Winter 2018</a:t>
          </a:r>
        </a:p>
      </dsp:txBody>
      <dsp:txXfrm>
        <a:off x="1698778" y="3511011"/>
        <a:ext cx="4222443" cy="5481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374661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328586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326788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1A969-18DF-44A4-81E0-A083CB62BBDD}" type="slidenum">
              <a:rPr lang="en-US" smtClean="0"/>
              <a:t>‹#›</a:t>
            </a:fld>
            <a:endParaRPr lang="en-US" dirty="0"/>
          </a:p>
        </p:txBody>
      </p:sp>
      <p:sp>
        <p:nvSpPr>
          <p:cNvPr id="8" name="Rectangle 7"/>
          <p:cNvSpPr/>
          <p:nvPr userDrawn="1"/>
        </p:nvSpPr>
        <p:spPr>
          <a:xfrm>
            <a:off x="-152400" y="152400"/>
            <a:ext cx="5410200" cy="6096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rot="16200000">
            <a:off x="4562475" y="66675"/>
            <a:ext cx="609600" cy="7810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152400"/>
            <a:ext cx="4400550" cy="609600"/>
          </a:xfrm>
        </p:spPr>
        <p:txBody>
          <a:bodyPr>
            <a:noAutofit/>
          </a:bodyPr>
          <a:lstStyle>
            <a:lvl1pPr algn="l">
              <a:defRPr sz="2800">
                <a:solidFill>
                  <a:schemeClr val="bg1"/>
                </a:solidFill>
                <a:latin typeface="Calibri Light" pitchFamily="34" charset="0"/>
              </a:defRPr>
            </a:lvl1pPr>
          </a:lstStyle>
          <a:p>
            <a:r>
              <a:rPr lang="en-US" dirty="0"/>
              <a:t>Click to edit Master title style</a:t>
            </a:r>
          </a:p>
        </p:txBody>
      </p:sp>
    </p:spTree>
    <p:extLst>
      <p:ext uri="{BB962C8B-B14F-4D97-AF65-F5344CB8AC3E}">
        <p14:creationId xmlns:p14="http://schemas.microsoft.com/office/powerpoint/2010/main" val="72568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329563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165801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130001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29243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359810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277951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BB33C1-8ADD-4D57-BF03-F6709A323E77}"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11A969-18DF-44A4-81E0-A083CB62BBDD}" type="slidenum">
              <a:rPr lang="en-US" smtClean="0"/>
              <a:t>‹#›</a:t>
            </a:fld>
            <a:endParaRPr lang="en-US" dirty="0"/>
          </a:p>
        </p:txBody>
      </p:sp>
    </p:spTree>
    <p:extLst>
      <p:ext uri="{BB962C8B-B14F-4D97-AF65-F5344CB8AC3E}">
        <p14:creationId xmlns:p14="http://schemas.microsoft.com/office/powerpoint/2010/main" val="26349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BB33C1-8ADD-4D57-BF03-F6709A323E77}" type="datetimeFigureOut">
              <a:rPr lang="en-US" smtClean="0"/>
              <a:t>8/2/2017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11A969-18DF-44A4-81E0-A083CB62BBDD}" type="slidenum">
              <a:rPr lang="en-US" smtClean="0"/>
              <a:t>‹#›</a:t>
            </a:fld>
            <a:endParaRPr lang="en-US" dirty="0"/>
          </a:p>
        </p:txBody>
      </p:sp>
    </p:spTree>
    <p:extLst>
      <p:ext uri="{BB962C8B-B14F-4D97-AF65-F5344CB8AC3E}">
        <p14:creationId xmlns:p14="http://schemas.microsoft.com/office/powerpoint/2010/main" val="29835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274" r="1367" b="17996"/>
          <a:stretch/>
        </p:blipFill>
        <p:spPr>
          <a:xfrm>
            <a:off x="3962400" y="-10886"/>
            <a:ext cx="5181600" cy="4534218"/>
          </a:xfrm>
          <a:prstGeom prst="rect">
            <a:avLst/>
          </a:prstGeom>
        </p:spPr>
      </p:pic>
      <p:sp>
        <p:nvSpPr>
          <p:cNvPr id="5" name="Rectangle 4"/>
          <p:cNvSpPr/>
          <p:nvPr/>
        </p:nvSpPr>
        <p:spPr>
          <a:xfrm>
            <a:off x="-32657" y="4504282"/>
            <a:ext cx="9220200" cy="647699"/>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505651"/>
            <a:ext cx="5410200" cy="646331"/>
          </a:xfrm>
          <a:prstGeom prst="rect">
            <a:avLst/>
          </a:prstGeom>
        </p:spPr>
        <p:txBody>
          <a:bodyPr wrap="square">
            <a:spAutoFit/>
          </a:bodyPr>
          <a:lstStyle/>
          <a:p>
            <a:r>
              <a:rPr lang="en-US" dirty="0">
                <a:solidFill>
                  <a:schemeClr val="bg1"/>
                </a:solidFill>
              </a:rPr>
              <a:t>Land Development Code Update</a:t>
            </a:r>
          </a:p>
          <a:p>
            <a:r>
              <a:rPr lang="en-US" dirty="0">
                <a:solidFill>
                  <a:schemeClr val="bg1"/>
                </a:solidFill>
              </a:rPr>
              <a:t>Phase 1: Development Regulations Assessment</a:t>
            </a:r>
          </a:p>
        </p:txBody>
      </p:sp>
      <p:sp>
        <p:nvSpPr>
          <p:cNvPr id="7" name="TextBox 6"/>
          <p:cNvSpPr txBox="1"/>
          <p:nvPr/>
        </p:nvSpPr>
        <p:spPr>
          <a:xfrm>
            <a:off x="8128017" y="4802797"/>
            <a:ext cx="991490" cy="307777"/>
          </a:xfrm>
          <a:prstGeom prst="rect">
            <a:avLst/>
          </a:prstGeom>
          <a:noFill/>
        </p:spPr>
        <p:txBody>
          <a:bodyPr wrap="none" rtlCol="0">
            <a:spAutoFit/>
          </a:bodyPr>
          <a:lstStyle/>
          <a:p>
            <a:r>
              <a:rPr lang="en-US" sz="1400" spc="130" dirty="0">
                <a:solidFill>
                  <a:schemeClr val="bg1"/>
                </a:solidFill>
                <a:latin typeface="Impact" pitchFamily="34" charset="0"/>
              </a:rPr>
              <a:t>JULY 2017</a:t>
            </a:r>
          </a:p>
        </p:txBody>
      </p:sp>
    </p:spTree>
    <p:extLst>
      <p:ext uri="{BB962C8B-B14F-4D97-AF65-F5344CB8AC3E}">
        <p14:creationId xmlns:p14="http://schemas.microsoft.com/office/powerpoint/2010/main" val="59579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47750"/>
            <a:ext cx="8229600" cy="3394472"/>
          </a:xfrm>
        </p:spPr>
        <p:txBody>
          <a:bodyPr>
            <a:normAutofit/>
          </a:bodyPr>
          <a:lstStyle/>
          <a:p>
            <a:r>
              <a:rPr lang="en-US" sz="2800" dirty="0"/>
              <a:t>Continue:</a:t>
            </a:r>
          </a:p>
          <a:p>
            <a:pPr lvl="1"/>
            <a:r>
              <a:rPr lang="en-US" dirty="0"/>
              <a:t>Collecting online comments</a:t>
            </a:r>
          </a:p>
          <a:p>
            <a:pPr lvl="1"/>
            <a:r>
              <a:rPr lang="en-US" dirty="0"/>
              <a:t>Collecting letter comments</a:t>
            </a:r>
          </a:p>
          <a:p>
            <a:pPr lvl="1"/>
            <a:r>
              <a:rPr lang="en-US" dirty="0"/>
              <a:t>Updates on website/social media </a:t>
            </a:r>
          </a:p>
          <a:p>
            <a:r>
              <a:rPr lang="en-US" sz="2800" dirty="0"/>
              <a:t>Review feedback from this round of meetings</a:t>
            </a:r>
          </a:p>
          <a:p>
            <a:r>
              <a:rPr lang="en-US" sz="2800" dirty="0"/>
              <a:t>Begin drafting the Diagnosis and Annotated Outline</a:t>
            </a:r>
          </a:p>
        </p:txBody>
      </p:sp>
      <p:sp>
        <p:nvSpPr>
          <p:cNvPr id="3" name="Title 2"/>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54405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4114800"/>
          </a:xfrm>
        </p:spPr>
        <p:txBody>
          <a:bodyPr>
            <a:normAutofit fontScale="92500" lnSpcReduction="10000"/>
          </a:bodyPr>
          <a:lstStyle/>
          <a:p>
            <a:pPr marL="0" indent="0">
              <a:buNone/>
            </a:pPr>
            <a:r>
              <a:rPr lang="en-US" sz="2600" b="1" dirty="0"/>
              <a:t>General impressions based on reviews &amp; responses to date:</a:t>
            </a:r>
          </a:p>
          <a:p>
            <a:r>
              <a:rPr lang="en-US" sz="2600" dirty="0"/>
              <a:t>Need to consolidate/eliminate seldom used and poorly functioning </a:t>
            </a:r>
            <a:r>
              <a:rPr lang="en-US" sz="2600" u="sng" dirty="0"/>
              <a:t>districts</a:t>
            </a:r>
          </a:p>
          <a:p>
            <a:r>
              <a:rPr lang="en-US" sz="2600" dirty="0"/>
              <a:t>Need to consolidate numerous and overly detailed </a:t>
            </a:r>
            <a:r>
              <a:rPr lang="en-US" sz="2600" u="sng" dirty="0"/>
              <a:t>uses and conditions</a:t>
            </a:r>
          </a:p>
          <a:p>
            <a:r>
              <a:rPr lang="en-US" sz="2600" dirty="0"/>
              <a:t>Need to simplify some complex </a:t>
            </a:r>
            <a:r>
              <a:rPr lang="en-US" sz="2600" u="sng" dirty="0"/>
              <a:t>procedures</a:t>
            </a:r>
            <a:r>
              <a:rPr lang="en-US" sz="2600" dirty="0"/>
              <a:t> while retaining public engagement in those decisions</a:t>
            </a:r>
          </a:p>
          <a:p>
            <a:r>
              <a:rPr lang="en-US" sz="2600" dirty="0"/>
              <a:t>Need to evaluate New Town zoning to </a:t>
            </a:r>
            <a:r>
              <a:rPr lang="en-US" sz="2600" u="sng" dirty="0"/>
              <a:t>preserve key characteristics</a:t>
            </a:r>
            <a:r>
              <a:rPr lang="en-US" sz="2600" dirty="0"/>
              <a:t> for long-term effectiveness</a:t>
            </a:r>
          </a:p>
          <a:p>
            <a:r>
              <a:rPr lang="en-US" sz="2600" dirty="0"/>
              <a:t>Need to be consistent with </a:t>
            </a:r>
            <a:r>
              <a:rPr lang="en-US" sz="2600" u="sng" dirty="0"/>
              <a:t>Maryland law and adopted plans    </a:t>
            </a:r>
            <a:r>
              <a:rPr lang="en-US" sz="2600" dirty="0"/>
              <a:t>– this is not a re-planning project</a:t>
            </a:r>
          </a:p>
          <a:p>
            <a:endParaRPr lang="en-US" dirty="0"/>
          </a:p>
          <a:p>
            <a:endParaRPr lang="en-US" dirty="0"/>
          </a:p>
        </p:txBody>
      </p:sp>
      <p:sp>
        <p:nvSpPr>
          <p:cNvPr id="3" name="Title 2"/>
          <p:cNvSpPr>
            <a:spLocks noGrp="1"/>
          </p:cNvSpPr>
          <p:nvPr>
            <p:ph type="title"/>
          </p:nvPr>
        </p:nvSpPr>
        <p:spPr/>
        <p:txBody>
          <a:bodyPr/>
          <a:lstStyle/>
          <a:p>
            <a:r>
              <a:rPr lang="en-US" dirty="0"/>
              <a:t>EMERGING ISSUES</a:t>
            </a:r>
          </a:p>
        </p:txBody>
      </p:sp>
    </p:spTree>
    <p:extLst>
      <p:ext uri="{BB962C8B-B14F-4D97-AF65-F5344CB8AC3E}">
        <p14:creationId xmlns:p14="http://schemas.microsoft.com/office/powerpoint/2010/main" val="46149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 y="0"/>
            <a:ext cx="9220200" cy="523875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657" y="1809750"/>
            <a:ext cx="9220200" cy="1102519"/>
          </a:xfrm>
        </p:spPr>
        <p:txBody>
          <a:bodyPr>
            <a:noAutofit/>
          </a:bodyPr>
          <a:lstStyle/>
          <a:p>
            <a:r>
              <a:rPr lang="en-US" sz="6000" b="1" dirty="0">
                <a:solidFill>
                  <a:schemeClr val="bg1"/>
                </a:solidFill>
              </a:rPr>
              <a:t>DISCUSSION TOPICS</a:t>
            </a:r>
          </a:p>
        </p:txBody>
      </p:sp>
    </p:spTree>
    <p:extLst>
      <p:ext uri="{BB962C8B-B14F-4D97-AF65-F5344CB8AC3E}">
        <p14:creationId xmlns:p14="http://schemas.microsoft.com/office/powerpoint/2010/main" val="148599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810000"/>
          </a:xfrm>
        </p:spPr>
        <p:txBody>
          <a:bodyPr>
            <a:normAutofit/>
          </a:bodyPr>
          <a:lstStyle/>
          <a:p>
            <a:r>
              <a:rPr lang="en-US" sz="2400" dirty="0"/>
              <a:t>Many comments address Conditional Uses</a:t>
            </a:r>
          </a:p>
          <a:p>
            <a:pPr lvl="1"/>
            <a:r>
              <a:rPr lang="en-US" sz="2000" dirty="0"/>
              <a:t>Many appear motivated by concern over density, size, or potential traffic impacts of age-restricted communities</a:t>
            </a:r>
          </a:p>
          <a:p>
            <a:pPr lvl="1"/>
            <a:r>
              <a:rPr lang="en-US" sz="2000" dirty="0"/>
              <a:t>Some related to rural land uses</a:t>
            </a:r>
          </a:p>
          <a:p>
            <a:pPr marL="457200" lvl="1" indent="0">
              <a:buNone/>
            </a:pPr>
            <a:endParaRPr lang="en-US" sz="2000" dirty="0"/>
          </a:p>
          <a:p>
            <a:r>
              <a:rPr lang="en-US" sz="2400" dirty="0"/>
              <a:t>Almost all zoning ordinances have Conditional Uses</a:t>
            </a:r>
          </a:p>
          <a:p>
            <a:pPr lvl="1"/>
            <a:r>
              <a:rPr lang="en-US" sz="2000" dirty="0"/>
              <a:t>It’s very difficult to govern a large community without them</a:t>
            </a:r>
          </a:p>
          <a:p>
            <a:pPr lvl="1"/>
            <a:r>
              <a:rPr lang="en-US" sz="2000" dirty="0"/>
              <a:t>It’s very common that the right answer to “does it belong here” is        “well, that depends on what’s around it and whether the applicant  can mitigate any impacts on what’s around it.”</a:t>
            </a:r>
          </a:p>
        </p:txBody>
      </p:sp>
      <p:sp>
        <p:nvSpPr>
          <p:cNvPr id="3" name="Title 2"/>
          <p:cNvSpPr>
            <a:spLocks noGrp="1"/>
          </p:cNvSpPr>
          <p:nvPr>
            <p:ph type="title"/>
          </p:nvPr>
        </p:nvSpPr>
        <p:spPr/>
        <p:txBody>
          <a:bodyPr/>
          <a:lstStyle/>
          <a:p>
            <a:r>
              <a:rPr lang="en-US" dirty="0"/>
              <a:t>CONDITIONAL USES</a:t>
            </a:r>
          </a:p>
        </p:txBody>
      </p:sp>
    </p:spTree>
    <p:extLst>
      <p:ext uri="{BB962C8B-B14F-4D97-AF65-F5344CB8AC3E}">
        <p14:creationId xmlns:p14="http://schemas.microsoft.com/office/powerpoint/2010/main" val="20698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810000"/>
          </a:xfrm>
        </p:spPr>
        <p:txBody>
          <a:bodyPr>
            <a:normAutofit/>
          </a:bodyPr>
          <a:lstStyle/>
          <a:p>
            <a:pPr marL="0" indent="0">
              <a:buNone/>
            </a:pPr>
            <a:r>
              <a:rPr lang="en-US" sz="2400" dirty="0"/>
              <a:t>Given that Conditional Uses are a very useful land use tool:</a:t>
            </a:r>
          </a:p>
          <a:p>
            <a:r>
              <a:rPr lang="en-US" sz="2400" dirty="0"/>
              <a:t>What – specifically – is wrong with the current system?</a:t>
            </a:r>
          </a:p>
          <a:p>
            <a:r>
              <a:rPr lang="en-US" sz="2400" dirty="0"/>
              <a:t>What uses should not be Conditional in what areas?</a:t>
            </a:r>
          </a:p>
          <a:p>
            <a:r>
              <a:rPr lang="en-US" sz="2400" dirty="0"/>
              <a:t>What uses that are now Permitted uses (if any) should become Conditional uses?</a:t>
            </a:r>
          </a:p>
          <a:p>
            <a:r>
              <a:rPr lang="en-US" sz="2400" dirty="0"/>
              <a:t>What conditions should be added to specific uses –                 (or, if they already exist, should be enforced better)?</a:t>
            </a:r>
          </a:p>
          <a:p>
            <a:r>
              <a:rPr lang="en-US" sz="2400" dirty="0"/>
              <a:t>How should the review process for Conditional Use applications be changed?</a:t>
            </a:r>
          </a:p>
          <a:p>
            <a:endParaRPr lang="en-US" sz="2000" dirty="0"/>
          </a:p>
        </p:txBody>
      </p:sp>
      <p:sp>
        <p:nvSpPr>
          <p:cNvPr id="3" name="Title 2"/>
          <p:cNvSpPr>
            <a:spLocks noGrp="1"/>
          </p:cNvSpPr>
          <p:nvPr>
            <p:ph type="title"/>
          </p:nvPr>
        </p:nvSpPr>
        <p:spPr/>
        <p:txBody>
          <a:bodyPr/>
          <a:lstStyle/>
          <a:p>
            <a:r>
              <a:rPr lang="en-US" dirty="0"/>
              <a:t>CONDITIONAL USES</a:t>
            </a:r>
          </a:p>
        </p:txBody>
      </p:sp>
    </p:spTree>
    <p:extLst>
      <p:ext uri="{BB962C8B-B14F-4D97-AF65-F5344CB8AC3E}">
        <p14:creationId xmlns:p14="http://schemas.microsoft.com/office/powerpoint/2010/main" val="341247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962400"/>
          </a:xfrm>
        </p:spPr>
        <p:txBody>
          <a:bodyPr>
            <a:normAutofit/>
          </a:bodyPr>
          <a:lstStyle/>
          <a:p>
            <a:r>
              <a:rPr lang="en-US" sz="2400" dirty="0"/>
              <a:t>Many comments address Infill and Redevelopment</a:t>
            </a:r>
          </a:p>
          <a:p>
            <a:pPr lvl="1"/>
            <a:r>
              <a:rPr lang="en-US" sz="2000" dirty="0"/>
              <a:t>Some appear to be general opinions that it would be nice if growth were not coming to Howard County</a:t>
            </a:r>
          </a:p>
          <a:p>
            <a:pPr lvl="1"/>
            <a:r>
              <a:rPr lang="en-US" sz="2000" dirty="0"/>
              <a:t>Others appear to object to how specific projects “don’t fit” with the character of the areas where they were approved</a:t>
            </a:r>
          </a:p>
          <a:p>
            <a:r>
              <a:rPr lang="en-US" sz="2400" dirty="0"/>
              <a:t>Remember:</a:t>
            </a:r>
          </a:p>
          <a:p>
            <a:pPr lvl="1"/>
            <a:r>
              <a:rPr lang="en-US" sz="2000" dirty="0"/>
              <a:t>Maryland law generally requires the counties plan for anticipated growth (they don’t have to encourage it, but they can’t ignore it)</a:t>
            </a:r>
          </a:p>
          <a:p>
            <a:pPr lvl="1"/>
            <a:r>
              <a:rPr lang="en-US" sz="2000" dirty="0"/>
              <a:t>Maryland law generally requires that it be accommodated on less agriculturally productive/less environmentally sensitive lands</a:t>
            </a:r>
          </a:p>
          <a:p>
            <a:pPr lvl="1"/>
            <a:r>
              <a:rPr lang="en-US" sz="2000" dirty="0"/>
              <a:t>Howard County has a plan that complies with those laws</a:t>
            </a:r>
          </a:p>
          <a:p>
            <a:endParaRPr lang="en-US" dirty="0"/>
          </a:p>
        </p:txBody>
      </p:sp>
      <p:sp>
        <p:nvSpPr>
          <p:cNvPr id="3" name="Title 2"/>
          <p:cNvSpPr>
            <a:spLocks noGrp="1"/>
          </p:cNvSpPr>
          <p:nvPr>
            <p:ph type="title"/>
          </p:nvPr>
        </p:nvSpPr>
        <p:spPr/>
        <p:txBody>
          <a:bodyPr/>
          <a:lstStyle/>
          <a:p>
            <a:r>
              <a:rPr lang="en-US" dirty="0"/>
              <a:t>INFILL AND REDEVELOPMENT</a:t>
            </a:r>
          </a:p>
        </p:txBody>
      </p:sp>
    </p:spTree>
    <p:extLst>
      <p:ext uri="{BB962C8B-B14F-4D97-AF65-F5344CB8AC3E}">
        <p14:creationId xmlns:p14="http://schemas.microsoft.com/office/powerpoint/2010/main" val="35071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962400"/>
          </a:xfrm>
        </p:spPr>
        <p:txBody>
          <a:bodyPr>
            <a:normAutofit lnSpcReduction="10000"/>
          </a:bodyPr>
          <a:lstStyle/>
          <a:p>
            <a:pPr marL="0" indent="0">
              <a:buNone/>
            </a:pPr>
            <a:r>
              <a:rPr lang="en-US" sz="2400" dirty="0"/>
              <a:t>Given that growth must go somewhere, preferably on less productive/less sensitive lands:</a:t>
            </a:r>
          </a:p>
          <a:p>
            <a:r>
              <a:rPr lang="en-US" sz="2400" dirty="0"/>
              <a:t>What types of infill development – if any – do you think have been done badly – and why don’t they “fit”:</a:t>
            </a:r>
          </a:p>
          <a:p>
            <a:pPr lvl="1">
              <a:spcBef>
                <a:spcPts val="400"/>
              </a:spcBef>
            </a:pPr>
            <a:r>
              <a:rPr lang="en-US" sz="2400" dirty="0"/>
              <a:t>Too much density or height?</a:t>
            </a:r>
          </a:p>
          <a:p>
            <a:pPr lvl="1">
              <a:spcBef>
                <a:spcPts val="400"/>
              </a:spcBef>
            </a:pPr>
            <a:r>
              <a:rPr lang="en-US" sz="2400" dirty="0"/>
              <a:t>Too much development in one place?</a:t>
            </a:r>
          </a:p>
          <a:p>
            <a:pPr lvl="1">
              <a:spcBef>
                <a:spcPts val="400"/>
              </a:spcBef>
            </a:pPr>
            <a:r>
              <a:rPr lang="en-US" sz="2400" dirty="0"/>
              <a:t>Use is too different from what is around it? </a:t>
            </a:r>
          </a:p>
          <a:p>
            <a:pPr lvl="1">
              <a:spcBef>
                <a:spcPts val="400"/>
              </a:spcBef>
            </a:pPr>
            <a:r>
              <a:rPr lang="en-US" sz="2400" dirty="0"/>
              <a:t>Not enough buffering/setback from surrounding uses?</a:t>
            </a:r>
          </a:p>
          <a:p>
            <a:pPr lvl="1">
              <a:spcBef>
                <a:spcPts val="400"/>
              </a:spcBef>
            </a:pPr>
            <a:r>
              <a:rPr lang="en-US" sz="2400" dirty="0"/>
              <a:t>Architecture or design seems out of place?</a:t>
            </a:r>
          </a:p>
          <a:p>
            <a:pPr lvl="1">
              <a:spcBef>
                <a:spcPts val="400"/>
              </a:spcBef>
            </a:pPr>
            <a:r>
              <a:rPr lang="en-US" sz="2400" dirty="0"/>
              <a:t>Design is too monotonous?</a:t>
            </a:r>
          </a:p>
          <a:p>
            <a:pPr lvl="1"/>
            <a:endParaRPr lang="en-US" dirty="0"/>
          </a:p>
        </p:txBody>
      </p:sp>
      <p:sp>
        <p:nvSpPr>
          <p:cNvPr id="3" name="Title 2"/>
          <p:cNvSpPr>
            <a:spLocks noGrp="1"/>
          </p:cNvSpPr>
          <p:nvPr>
            <p:ph type="title"/>
          </p:nvPr>
        </p:nvSpPr>
        <p:spPr/>
        <p:txBody>
          <a:bodyPr/>
          <a:lstStyle/>
          <a:p>
            <a:r>
              <a:rPr lang="en-US" dirty="0"/>
              <a:t>INFILL AND REDEVELOPMENT</a:t>
            </a:r>
          </a:p>
        </p:txBody>
      </p:sp>
    </p:spTree>
    <p:extLst>
      <p:ext uri="{BB962C8B-B14F-4D97-AF65-F5344CB8AC3E}">
        <p14:creationId xmlns:p14="http://schemas.microsoft.com/office/powerpoint/2010/main" val="25559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50"/>
            <a:ext cx="8229600" cy="3962400"/>
          </a:xfrm>
        </p:spPr>
        <p:txBody>
          <a:bodyPr>
            <a:normAutofit/>
          </a:bodyPr>
          <a:lstStyle/>
          <a:p>
            <a:r>
              <a:rPr lang="en-US" sz="2400" dirty="0"/>
              <a:t>Many comments address Quality of Development</a:t>
            </a:r>
          </a:p>
          <a:p>
            <a:pPr>
              <a:spcBef>
                <a:spcPts val="1200"/>
              </a:spcBef>
            </a:pPr>
            <a:r>
              <a:rPr lang="en-US" sz="2400" dirty="0"/>
              <a:t>“Quality” is a matter of perception (and often subjective)</a:t>
            </a:r>
          </a:p>
          <a:p>
            <a:pPr lvl="1">
              <a:spcBef>
                <a:spcPts val="1200"/>
              </a:spcBef>
            </a:pPr>
            <a:r>
              <a:rPr lang="en-US" sz="2000" dirty="0"/>
              <a:t>Perceived “quality” often has many components, but the two most common that can be addressed by zoning and subdivision regulations are </a:t>
            </a:r>
            <a:r>
              <a:rPr lang="en-US" sz="2000" u="sng" dirty="0"/>
              <a:t>site design</a:t>
            </a:r>
            <a:r>
              <a:rPr lang="en-US" sz="2000" dirty="0"/>
              <a:t> and </a:t>
            </a:r>
            <a:r>
              <a:rPr lang="en-US" sz="2000" u="sng" dirty="0"/>
              <a:t>building design </a:t>
            </a:r>
          </a:p>
          <a:p>
            <a:pPr lvl="1">
              <a:spcBef>
                <a:spcPts val="1200"/>
              </a:spcBef>
            </a:pPr>
            <a:r>
              <a:rPr lang="en-US" sz="2000" dirty="0"/>
              <a:t>All zoning and subdivision regulations address site design</a:t>
            </a:r>
          </a:p>
          <a:p>
            <a:pPr lvl="1">
              <a:spcBef>
                <a:spcPts val="1200"/>
              </a:spcBef>
            </a:pPr>
            <a:r>
              <a:rPr lang="en-US" sz="2000" dirty="0"/>
              <a:t>Most try to avoid all but basic controls over building design because “taste is subjective,” staff time to review building designs is limited, and (in most cases), political will to enforce detailed building design regulations is weak. </a:t>
            </a:r>
          </a:p>
          <a:p>
            <a:endParaRPr lang="en-US" dirty="0"/>
          </a:p>
        </p:txBody>
      </p:sp>
      <p:sp>
        <p:nvSpPr>
          <p:cNvPr id="3" name="Title 2"/>
          <p:cNvSpPr>
            <a:spLocks noGrp="1"/>
          </p:cNvSpPr>
          <p:nvPr>
            <p:ph type="title"/>
          </p:nvPr>
        </p:nvSpPr>
        <p:spPr/>
        <p:txBody>
          <a:bodyPr/>
          <a:lstStyle/>
          <a:p>
            <a:r>
              <a:rPr lang="en-US" dirty="0"/>
              <a:t>QUALITY OF DEVELOPMENT</a:t>
            </a:r>
          </a:p>
        </p:txBody>
      </p:sp>
    </p:spTree>
    <p:extLst>
      <p:ext uri="{BB962C8B-B14F-4D97-AF65-F5344CB8AC3E}">
        <p14:creationId xmlns:p14="http://schemas.microsoft.com/office/powerpoint/2010/main" val="1444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95350"/>
            <a:ext cx="8686800" cy="3886200"/>
          </a:xfrm>
        </p:spPr>
        <p:txBody>
          <a:bodyPr>
            <a:normAutofit lnSpcReduction="10000"/>
          </a:bodyPr>
          <a:lstStyle/>
          <a:p>
            <a:r>
              <a:rPr lang="en-US" sz="2300" dirty="0"/>
              <a:t>What aspects of </a:t>
            </a:r>
            <a:r>
              <a:rPr lang="en-US" sz="2300" u="sng" dirty="0"/>
              <a:t>site design </a:t>
            </a:r>
            <a:r>
              <a:rPr lang="en-US" sz="2300" dirty="0"/>
              <a:t>do you think need to be improved?</a:t>
            </a:r>
          </a:p>
          <a:p>
            <a:pPr lvl="1">
              <a:spcBef>
                <a:spcPts val="300"/>
              </a:spcBef>
            </a:pPr>
            <a:r>
              <a:rPr lang="en-US" sz="2000" dirty="0"/>
              <a:t>Access points and auto/bicycle/pedestrian circulation and connectivity?</a:t>
            </a:r>
          </a:p>
          <a:p>
            <a:pPr lvl="1">
              <a:spcBef>
                <a:spcPts val="300"/>
              </a:spcBef>
            </a:pPr>
            <a:r>
              <a:rPr lang="en-US" sz="2000" dirty="0"/>
              <a:t>Landscaping, trees, open space, stormwater, drainage?</a:t>
            </a:r>
          </a:p>
          <a:p>
            <a:pPr lvl="1">
              <a:spcBef>
                <a:spcPts val="300"/>
              </a:spcBef>
            </a:pPr>
            <a:r>
              <a:rPr lang="en-US" sz="2000" dirty="0"/>
              <a:t>Parking location or amount?</a:t>
            </a:r>
          </a:p>
          <a:p>
            <a:pPr lvl="1">
              <a:spcBef>
                <a:spcPts val="300"/>
              </a:spcBef>
            </a:pPr>
            <a:r>
              <a:rPr lang="en-US" sz="2000" dirty="0"/>
              <a:t>Lighting?</a:t>
            </a:r>
          </a:p>
          <a:p>
            <a:pPr>
              <a:spcBef>
                <a:spcPts val="1800"/>
              </a:spcBef>
            </a:pPr>
            <a:r>
              <a:rPr lang="en-US" sz="2300" dirty="0"/>
              <a:t>What aspects of (multi-family or non-residential) </a:t>
            </a:r>
            <a:r>
              <a:rPr lang="en-US" sz="2300" u="sng" dirty="0"/>
              <a:t>building design</a:t>
            </a:r>
            <a:r>
              <a:rPr lang="en-US" sz="2300" dirty="0"/>
              <a:t> do you think need to be improved?</a:t>
            </a:r>
          </a:p>
          <a:p>
            <a:pPr lvl="1">
              <a:spcBef>
                <a:spcPts val="300"/>
              </a:spcBef>
            </a:pPr>
            <a:r>
              <a:rPr lang="en-US" sz="2000" dirty="0"/>
              <a:t>Location and orientation of buildings?</a:t>
            </a:r>
          </a:p>
          <a:p>
            <a:pPr lvl="1">
              <a:spcBef>
                <a:spcPts val="300"/>
              </a:spcBef>
            </a:pPr>
            <a:r>
              <a:rPr lang="en-US" sz="2000" dirty="0"/>
              <a:t>Location and orientation of doors and windows?</a:t>
            </a:r>
          </a:p>
          <a:p>
            <a:pPr lvl="1">
              <a:spcBef>
                <a:spcPts val="300"/>
              </a:spcBef>
            </a:pPr>
            <a:r>
              <a:rPr lang="en-US" sz="2000" dirty="0"/>
              <a:t>Articulation or design of facades facing streets or open spaces?</a:t>
            </a:r>
          </a:p>
          <a:p>
            <a:pPr lvl="1">
              <a:spcBef>
                <a:spcPts val="300"/>
              </a:spcBef>
            </a:pPr>
            <a:r>
              <a:rPr lang="en-US" sz="2000" dirty="0"/>
              <a:t>Monotony / variety?</a:t>
            </a:r>
          </a:p>
          <a:p>
            <a:pPr lvl="1">
              <a:spcBef>
                <a:spcPts val="300"/>
              </a:spcBef>
            </a:pPr>
            <a:endParaRPr lang="en-US" sz="2000" dirty="0"/>
          </a:p>
          <a:p>
            <a:pPr lvl="1">
              <a:spcBef>
                <a:spcPts val="300"/>
              </a:spcBef>
            </a:pPr>
            <a:endParaRPr lang="en-US" sz="1900" dirty="0"/>
          </a:p>
        </p:txBody>
      </p:sp>
      <p:sp>
        <p:nvSpPr>
          <p:cNvPr id="3" name="Title 2"/>
          <p:cNvSpPr>
            <a:spLocks noGrp="1"/>
          </p:cNvSpPr>
          <p:nvPr>
            <p:ph type="title"/>
          </p:nvPr>
        </p:nvSpPr>
        <p:spPr/>
        <p:txBody>
          <a:bodyPr/>
          <a:lstStyle/>
          <a:p>
            <a:r>
              <a:rPr lang="en-US" dirty="0"/>
              <a:t>QUALITY OF DEVELOPMENT</a:t>
            </a:r>
          </a:p>
        </p:txBody>
      </p:sp>
    </p:spTree>
    <p:extLst>
      <p:ext uri="{BB962C8B-B14F-4D97-AF65-F5344CB8AC3E}">
        <p14:creationId xmlns:p14="http://schemas.microsoft.com/office/powerpoint/2010/main" val="9611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8229600" cy="3810000"/>
          </a:xfrm>
        </p:spPr>
        <p:txBody>
          <a:bodyPr>
            <a:normAutofit/>
          </a:bodyPr>
          <a:lstStyle/>
          <a:p>
            <a:r>
              <a:rPr lang="en-US" sz="2400" dirty="0"/>
              <a:t>Recently, there has been some controversy over compatibility and/or buffering of agricultural land uses from adjacent residential homes.</a:t>
            </a:r>
          </a:p>
          <a:p>
            <a:r>
              <a:rPr lang="en-US" sz="2400" dirty="0"/>
              <a:t>Most growing counties with viable agricultural uses struggle with this issue because:</a:t>
            </a:r>
          </a:p>
          <a:p>
            <a:pPr lvl="1"/>
            <a:r>
              <a:rPr lang="en-US" sz="2000" dirty="0"/>
              <a:t>The nature of rural land use changes as intact agricultural areas get smaller, the economics of traditional “growing/grazing” uses don’t work for smaller parcels, and owners need to find new uses that will allow them to say on the land longer</a:t>
            </a:r>
          </a:p>
          <a:p>
            <a:pPr lvl="1"/>
            <a:r>
              <a:rPr lang="en-US" sz="2000" dirty="0"/>
              <a:t>The “impositions” on the agricultural/residential edges go both ways</a:t>
            </a:r>
          </a:p>
        </p:txBody>
      </p:sp>
      <p:sp>
        <p:nvSpPr>
          <p:cNvPr id="3" name="Title 2"/>
          <p:cNvSpPr>
            <a:spLocks noGrp="1"/>
          </p:cNvSpPr>
          <p:nvPr>
            <p:ph type="title"/>
          </p:nvPr>
        </p:nvSpPr>
        <p:spPr>
          <a:xfrm>
            <a:off x="-27756" y="133350"/>
            <a:ext cx="4675956" cy="609600"/>
          </a:xfrm>
        </p:spPr>
        <p:txBody>
          <a:bodyPr/>
          <a:lstStyle/>
          <a:p>
            <a:r>
              <a:rPr lang="en-US" sz="2400" spc="-100" dirty="0"/>
              <a:t>AGRICULTURAL / RESIDENTIAL EDGES</a:t>
            </a:r>
          </a:p>
        </p:txBody>
      </p:sp>
    </p:spTree>
    <p:extLst>
      <p:ext uri="{BB962C8B-B14F-4D97-AF65-F5344CB8AC3E}">
        <p14:creationId xmlns:p14="http://schemas.microsoft.com/office/powerpoint/2010/main" val="328054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31835">
            <a:off x="4810834" y="3295732"/>
            <a:ext cx="2231285" cy="1673464"/>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9596">
            <a:off x="6136342" y="323282"/>
            <a:ext cx="2617962" cy="1740535"/>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04215">
            <a:off x="5398247" y="1683777"/>
            <a:ext cx="1863602" cy="1333309"/>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3918"/>
          <a:stretch/>
        </p:blipFill>
        <p:spPr>
          <a:xfrm rot="599991">
            <a:off x="6959584" y="2428443"/>
            <a:ext cx="2026837" cy="2326337"/>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sp>
        <p:nvSpPr>
          <p:cNvPr id="12" name="Content Placeholder 11"/>
          <p:cNvSpPr>
            <a:spLocks noGrp="1"/>
          </p:cNvSpPr>
          <p:nvPr>
            <p:ph idx="1"/>
          </p:nvPr>
        </p:nvSpPr>
        <p:spPr/>
        <p:txBody>
          <a:bodyPr/>
          <a:lstStyle/>
          <a:p>
            <a:r>
              <a:rPr lang="en-US" dirty="0"/>
              <a:t>Project Background</a:t>
            </a:r>
          </a:p>
          <a:p>
            <a:r>
              <a:rPr lang="en-US" dirty="0"/>
              <a:t>General Update</a:t>
            </a:r>
          </a:p>
          <a:p>
            <a:r>
              <a:rPr lang="en-US" dirty="0"/>
              <a:t>Discussion Topics</a:t>
            </a:r>
          </a:p>
        </p:txBody>
      </p:sp>
    </p:spTree>
    <p:extLst>
      <p:ext uri="{BB962C8B-B14F-4D97-AF65-F5344CB8AC3E}">
        <p14:creationId xmlns:p14="http://schemas.microsoft.com/office/powerpoint/2010/main" val="364260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8229600" cy="4114800"/>
          </a:xfrm>
        </p:spPr>
        <p:txBody>
          <a:bodyPr>
            <a:normAutofit/>
          </a:bodyPr>
          <a:lstStyle/>
          <a:p>
            <a:pPr marL="0" indent="0">
              <a:buNone/>
            </a:pPr>
            <a:r>
              <a:rPr lang="en-US" sz="2400" dirty="0"/>
              <a:t>In light of this background, what do you think can or should be done to reduce future controversies over agricultural/residential edge conditions?</a:t>
            </a:r>
          </a:p>
          <a:p>
            <a:r>
              <a:rPr lang="en-US" sz="2000" dirty="0"/>
              <a:t>Require bigger setbacks and/or more landscaped buffering from residential uses that locate adjacent to agricultural land?</a:t>
            </a:r>
          </a:p>
          <a:p>
            <a:r>
              <a:rPr lang="en-US" sz="2000" dirty="0"/>
              <a:t>Require size and operational limits on new (non-traditional) agricultural land uses?</a:t>
            </a:r>
          </a:p>
          <a:p>
            <a:r>
              <a:rPr lang="en-US" sz="2000" dirty="0"/>
              <a:t>Require disclosure and “nuisance waivers” to be signed when a purchaser buys a home within X distance of an agricultural use?</a:t>
            </a:r>
          </a:p>
          <a:p>
            <a:r>
              <a:rPr lang="en-US" sz="2000" dirty="0"/>
              <a:t>Make more new and non-traditional agricultural uses Conditional Uses?</a:t>
            </a:r>
          </a:p>
          <a:p>
            <a:r>
              <a:rPr lang="en-US" sz="2000" dirty="0"/>
              <a:t>Better enforcement of existing controls and conditions?</a:t>
            </a:r>
          </a:p>
          <a:p>
            <a:endParaRPr lang="en-US" sz="2000" dirty="0"/>
          </a:p>
          <a:p>
            <a:endParaRPr lang="en-US" sz="2400" dirty="0"/>
          </a:p>
        </p:txBody>
      </p:sp>
      <p:sp>
        <p:nvSpPr>
          <p:cNvPr id="5" name="Title 2"/>
          <p:cNvSpPr txBox="1">
            <a:spLocks/>
          </p:cNvSpPr>
          <p:nvPr/>
        </p:nvSpPr>
        <p:spPr>
          <a:xfrm>
            <a:off x="-27756" y="133350"/>
            <a:ext cx="4675956"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bg1"/>
                </a:solidFill>
                <a:latin typeface="Calibri Light" pitchFamily="34" charset="0"/>
                <a:ea typeface="+mj-ea"/>
                <a:cs typeface="+mj-cs"/>
              </a:defRPr>
            </a:lvl1pPr>
          </a:lstStyle>
          <a:p>
            <a:r>
              <a:rPr lang="en-US" sz="2400" spc="-100"/>
              <a:t>AGRICULTURAL / RESIDENTIAL EDGES</a:t>
            </a:r>
            <a:endParaRPr lang="en-US" sz="2400" spc="-100" dirty="0"/>
          </a:p>
        </p:txBody>
      </p:sp>
    </p:spTree>
    <p:extLst>
      <p:ext uri="{BB962C8B-B14F-4D97-AF65-F5344CB8AC3E}">
        <p14:creationId xmlns:p14="http://schemas.microsoft.com/office/powerpoint/2010/main" val="45161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95350"/>
            <a:ext cx="8534400" cy="3810000"/>
          </a:xfrm>
        </p:spPr>
        <p:txBody>
          <a:bodyPr>
            <a:normAutofit/>
          </a:bodyPr>
          <a:lstStyle/>
          <a:p>
            <a:r>
              <a:rPr lang="en-US" sz="2400" dirty="0"/>
              <a:t>Some comments address the functioning of the Route 1 and Route 40 corridors and the quality of development along them:</a:t>
            </a:r>
          </a:p>
          <a:p>
            <a:r>
              <a:rPr lang="en-US" sz="2400" dirty="0"/>
              <a:t>Corridors are never “one place” – they are a sequence of places that almost always require several different zoning tools.</a:t>
            </a:r>
          </a:p>
          <a:p>
            <a:r>
              <a:rPr lang="en-US" sz="2400" dirty="0"/>
              <a:t>There is fairly broad consensus that the CE, CAC, TOD, and CLI districts adopted in 2004 have not produced the desired result along Route 1 (so a new study of that route will begin </a:t>
            </a:r>
            <a:r>
              <a:rPr lang="en-US" sz="2400"/>
              <a:t>soon).</a:t>
            </a:r>
            <a:endParaRPr lang="en-US" sz="2400" dirty="0"/>
          </a:p>
          <a:p>
            <a:r>
              <a:rPr lang="en-US" sz="2400" dirty="0"/>
              <a:t>There is some feeling that the TNC overlay district used along Route 40 has also not produced desired results.</a:t>
            </a:r>
          </a:p>
          <a:p>
            <a:endParaRPr lang="en-US" sz="2000" dirty="0"/>
          </a:p>
        </p:txBody>
      </p:sp>
      <p:sp>
        <p:nvSpPr>
          <p:cNvPr id="3" name="Title 2"/>
          <p:cNvSpPr>
            <a:spLocks noGrp="1"/>
          </p:cNvSpPr>
          <p:nvPr>
            <p:ph type="title"/>
          </p:nvPr>
        </p:nvSpPr>
        <p:spPr>
          <a:xfrm>
            <a:off x="-27756" y="133350"/>
            <a:ext cx="4675955" cy="609600"/>
          </a:xfrm>
        </p:spPr>
        <p:txBody>
          <a:bodyPr/>
          <a:lstStyle/>
          <a:p>
            <a:r>
              <a:rPr lang="en-US" dirty="0"/>
              <a:t>KEY CORRIDORS</a:t>
            </a:r>
          </a:p>
        </p:txBody>
      </p:sp>
    </p:spTree>
    <p:extLst>
      <p:ext uri="{BB962C8B-B14F-4D97-AF65-F5344CB8AC3E}">
        <p14:creationId xmlns:p14="http://schemas.microsoft.com/office/powerpoint/2010/main" val="272891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8229600" cy="4114800"/>
          </a:xfrm>
        </p:spPr>
        <p:txBody>
          <a:bodyPr>
            <a:normAutofit/>
          </a:bodyPr>
          <a:lstStyle/>
          <a:p>
            <a:pPr marL="0" indent="0">
              <a:buNone/>
            </a:pPr>
            <a:r>
              <a:rPr lang="en-US" sz="2400" dirty="0"/>
              <a:t>What do you think Howard County can or should do to better guide development and redevelopment along the Route 1 and Route 40 corridors?</a:t>
            </a:r>
          </a:p>
          <a:p>
            <a:r>
              <a:rPr lang="en-US" sz="2000" dirty="0"/>
              <a:t>More/less concentration of density at key intersections?</a:t>
            </a:r>
          </a:p>
          <a:p>
            <a:r>
              <a:rPr lang="en-US" sz="2000" dirty="0"/>
              <a:t>Requiring “stepdowns” in height or density at the edges of low-density development?</a:t>
            </a:r>
          </a:p>
          <a:p>
            <a:r>
              <a:rPr lang="en-US" sz="2000" dirty="0"/>
              <a:t>Widening or narrowing the range of permitted land uses (e.g. the commercial and light industrial uses currently in place)</a:t>
            </a:r>
          </a:p>
          <a:p>
            <a:r>
              <a:rPr lang="en-US" sz="2000" dirty="0"/>
              <a:t>Requiring more / less parking?</a:t>
            </a:r>
          </a:p>
          <a:p>
            <a:r>
              <a:rPr lang="en-US" sz="2000" dirty="0"/>
              <a:t>Requiring more / less setbacks and open space?</a:t>
            </a:r>
          </a:p>
          <a:p>
            <a:r>
              <a:rPr lang="en-US" sz="2000" dirty="0"/>
              <a:t>Something else?</a:t>
            </a:r>
          </a:p>
          <a:p>
            <a:endParaRPr lang="en-US" sz="2400" dirty="0"/>
          </a:p>
        </p:txBody>
      </p:sp>
      <p:sp>
        <p:nvSpPr>
          <p:cNvPr id="3" name="Title 2"/>
          <p:cNvSpPr>
            <a:spLocks noGrp="1"/>
          </p:cNvSpPr>
          <p:nvPr>
            <p:ph type="title"/>
          </p:nvPr>
        </p:nvSpPr>
        <p:spPr>
          <a:xfrm>
            <a:off x="-27756" y="133350"/>
            <a:ext cx="4675955" cy="609600"/>
          </a:xfrm>
        </p:spPr>
        <p:txBody>
          <a:bodyPr/>
          <a:lstStyle/>
          <a:p>
            <a:r>
              <a:rPr lang="en-US" dirty="0"/>
              <a:t>KEY CORRIDORS</a:t>
            </a:r>
          </a:p>
        </p:txBody>
      </p:sp>
    </p:spTree>
    <p:extLst>
      <p:ext uri="{BB962C8B-B14F-4D97-AF65-F5344CB8AC3E}">
        <p14:creationId xmlns:p14="http://schemas.microsoft.com/office/powerpoint/2010/main" val="371302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 y="0"/>
            <a:ext cx="9220200" cy="523875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657" y="1809750"/>
            <a:ext cx="9220200" cy="1102519"/>
          </a:xfrm>
        </p:spPr>
        <p:txBody>
          <a:bodyPr>
            <a:noAutofit/>
          </a:bodyPr>
          <a:lstStyle/>
          <a:p>
            <a:r>
              <a:rPr lang="en-US" sz="6000" b="1" dirty="0">
                <a:solidFill>
                  <a:schemeClr val="bg1"/>
                </a:solidFill>
              </a:rPr>
              <a:t>QUESTIONS &amp; DISCUSSION</a:t>
            </a:r>
          </a:p>
        </p:txBody>
      </p:sp>
    </p:spTree>
    <p:extLst>
      <p:ext uri="{BB962C8B-B14F-4D97-AF65-F5344CB8AC3E}">
        <p14:creationId xmlns:p14="http://schemas.microsoft.com/office/powerpoint/2010/main" val="163280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 y="0"/>
            <a:ext cx="9220200" cy="523875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657" y="1809750"/>
            <a:ext cx="9220200" cy="1102519"/>
          </a:xfrm>
        </p:spPr>
        <p:txBody>
          <a:bodyPr>
            <a:noAutofit/>
          </a:bodyPr>
          <a:lstStyle/>
          <a:p>
            <a:r>
              <a:rPr lang="en-US" sz="6000" b="1" dirty="0">
                <a:solidFill>
                  <a:schemeClr val="bg1"/>
                </a:solidFill>
              </a:rPr>
              <a:t>PROJECT BACKGROUND</a:t>
            </a:r>
          </a:p>
        </p:txBody>
      </p:sp>
    </p:spTree>
    <p:extLst>
      <p:ext uri="{BB962C8B-B14F-4D97-AF65-F5344CB8AC3E}">
        <p14:creationId xmlns:p14="http://schemas.microsoft.com/office/powerpoint/2010/main" val="360953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0150"/>
            <a:ext cx="4876800" cy="3581399"/>
          </a:xfrm>
        </p:spPr>
        <p:txBody>
          <a:bodyPr>
            <a:normAutofit fontScale="70000" lnSpcReduction="20000"/>
          </a:bodyPr>
          <a:lstStyle/>
          <a:p>
            <a:pPr>
              <a:spcBef>
                <a:spcPts val="1200"/>
              </a:spcBef>
              <a:spcAft>
                <a:spcPts val="1200"/>
              </a:spcAft>
            </a:pPr>
            <a:r>
              <a:rPr lang="en-US" b="1" dirty="0">
                <a:cs typeface="Aharoni" pitchFamily="2" charset="-79"/>
              </a:rPr>
              <a:t>Significant Mid-Atlantic and national experience updating development codes </a:t>
            </a:r>
          </a:p>
          <a:p>
            <a:pPr>
              <a:spcBef>
                <a:spcPts val="1200"/>
              </a:spcBef>
              <a:spcAft>
                <a:spcPts val="1200"/>
              </a:spcAft>
            </a:pPr>
            <a:r>
              <a:rPr lang="en-US" b="1" dirty="0">
                <a:cs typeface="Aharoni" pitchFamily="2" charset="-79"/>
              </a:rPr>
              <a:t>Significant experience updating codes in communities with  varied urban, suburban, and rural context areas</a:t>
            </a:r>
          </a:p>
          <a:p>
            <a:pPr>
              <a:spcBef>
                <a:spcPts val="1200"/>
              </a:spcBef>
              <a:spcAft>
                <a:spcPts val="1200"/>
              </a:spcAft>
            </a:pPr>
            <a:r>
              <a:rPr lang="en-US" b="1" dirty="0">
                <a:cs typeface="Aharoni" pitchFamily="2" charset="-79"/>
              </a:rPr>
              <a:t>National leaders in zoning best practices and sustainable development regulations </a:t>
            </a:r>
          </a:p>
          <a:p>
            <a:endParaRPr lang="en-US" dirty="0"/>
          </a:p>
        </p:txBody>
      </p:sp>
      <p:sp>
        <p:nvSpPr>
          <p:cNvPr id="3" name="Title 2"/>
          <p:cNvSpPr>
            <a:spLocks noGrp="1"/>
          </p:cNvSpPr>
          <p:nvPr>
            <p:ph type="title"/>
          </p:nvPr>
        </p:nvSpPr>
        <p:spPr/>
        <p:txBody>
          <a:bodyPr/>
          <a:lstStyle/>
          <a:p>
            <a:r>
              <a:rPr lang="en-US" dirty="0"/>
              <a:t>THE CLARION TEAM</a:t>
            </a:r>
            <a:endParaRPr lang="en-US" dirty="0">
              <a:solidFill>
                <a:srgbClr val="C00000"/>
              </a:solidFill>
            </a:endParaRPr>
          </a:p>
        </p:txBody>
      </p:sp>
      <p:pic>
        <p:nvPicPr>
          <p:cNvPr id="4" name="Picture 2" descr="Z:\Marketing\Proposals\Codes\Prince George's Co MD II\Iinterview\National Map\Mapsadisy.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5600261" y="1581150"/>
            <a:ext cx="3423963" cy="2536726"/>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187594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TEAM</a:t>
            </a:r>
          </a:p>
        </p:txBody>
      </p:sp>
      <p:sp>
        <p:nvSpPr>
          <p:cNvPr id="4" name="Rectangle 3"/>
          <p:cNvSpPr/>
          <p:nvPr/>
        </p:nvSpPr>
        <p:spPr>
          <a:xfrm rot="5400000">
            <a:off x="4365721" y="2675319"/>
            <a:ext cx="431292" cy="66375"/>
          </a:xfrm>
          <a:prstGeom prst="rect">
            <a:avLst/>
          </a:prstGeom>
          <a:solidFill>
            <a:srgbClr val="F3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806680" y="2852396"/>
            <a:ext cx="3549376" cy="71752"/>
          </a:xfrm>
          <a:prstGeom prst="rect">
            <a:avLst/>
          </a:prstGeom>
          <a:solidFill>
            <a:srgbClr val="F3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5400000">
            <a:off x="2539980" y="3154972"/>
            <a:ext cx="609600" cy="76200"/>
          </a:xfrm>
          <a:prstGeom prst="rect">
            <a:avLst/>
          </a:prstGeom>
          <a:solidFill>
            <a:srgbClr val="F3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5400000">
            <a:off x="5968466" y="3153856"/>
            <a:ext cx="689048" cy="86131"/>
          </a:xfrm>
          <a:prstGeom prst="rect">
            <a:avLst/>
          </a:prstGeom>
          <a:solidFill>
            <a:srgbClr val="F39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62468" y="2170836"/>
            <a:ext cx="4303302" cy="400110"/>
          </a:xfrm>
          <a:prstGeom prst="rect">
            <a:avLst/>
          </a:prstGeom>
        </p:spPr>
        <p:txBody>
          <a:bodyPr wrap="square">
            <a:spAutoFit/>
          </a:bodyPr>
          <a:lstStyle/>
          <a:p>
            <a:pPr algn="ctr"/>
            <a:r>
              <a:rPr lang="en-US" sz="2000" b="1" dirty="0">
                <a:latin typeface="+mj-lt"/>
                <a:ea typeface="Times New Roman"/>
                <a:cs typeface="Times New Roman"/>
              </a:rPr>
              <a:t>Don Elliott, FAICP, Esq., Director</a:t>
            </a:r>
            <a:endParaRPr lang="en-US" sz="2000" dirty="0">
              <a:latin typeface="+mj-lt"/>
              <a:ea typeface="Cambria"/>
              <a:cs typeface="Times New Roman"/>
            </a:endParaRPr>
          </a:p>
        </p:txBody>
      </p:sp>
      <p:sp>
        <p:nvSpPr>
          <p:cNvPr id="9" name="Rectangle 8"/>
          <p:cNvSpPr/>
          <p:nvPr/>
        </p:nvSpPr>
        <p:spPr>
          <a:xfrm>
            <a:off x="1119178" y="4367817"/>
            <a:ext cx="3429000" cy="892552"/>
          </a:xfrm>
          <a:prstGeom prst="rect">
            <a:avLst/>
          </a:prstGeom>
        </p:spPr>
        <p:txBody>
          <a:bodyPr wrap="square">
            <a:spAutoFit/>
          </a:bodyPr>
          <a:lstStyle/>
          <a:p>
            <a:pPr algn="ctr"/>
            <a:r>
              <a:rPr lang="en-US" sz="2000" b="1" dirty="0">
                <a:ea typeface="Times New Roman"/>
                <a:cs typeface="Times New Roman"/>
              </a:rPr>
              <a:t>Lisa Steiner, AICP </a:t>
            </a:r>
            <a:br>
              <a:rPr lang="en-US" sz="2000" b="1" dirty="0">
                <a:ea typeface="Times New Roman"/>
                <a:cs typeface="Times New Roman"/>
              </a:rPr>
            </a:br>
            <a:r>
              <a:rPr lang="en-US" sz="2000" b="1" dirty="0">
                <a:ea typeface="Times New Roman"/>
                <a:cs typeface="Times New Roman"/>
              </a:rPr>
              <a:t>Associate</a:t>
            </a:r>
          </a:p>
          <a:p>
            <a:pPr algn="ctr"/>
            <a:endParaRPr lang="en-US" sz="1200" dirty="0">
              <a:ea typeface="Cambria"/>
              <a:cs typeface="Times New Roman"/>
            </a:endParaRPr>
          </a:p>
        </p:txBody>
      </p:sp>
      <p:sp>
        <p:nvSpPr>
          <p:cNvPr id="10" name="Rectangle 9"/>
          <p:cNvSpPr/>
          <p:nvPr/>
        </p:nvSpPr>
        <p:spPr>
          <a:xfrm>
            <a:off x="4827090" y="4367817"/>
            <a:ext cx="2971800" cy="707886"/>
          </a:xfrm>
          <a:prstGeom prst="rect">
            <a:avLst/>
          </a:prstGeom>
        </p:spPr>
        <p:txBody>
          <a:bodyPr wrap="square">
            <a:spAutoFit/>
          </a:bodyPr>
          <a:lstStyle/>
          <a:p>
            <a:pPr algn="ctr"/>
            <a:r>
              <a:rPr lang="en-US" sz="2000" b="1" dirty="0">
                <a:ea typeface="Times New Roman"/>
                <a:cs typeface="Times New Roman"/>
              </a:rPr>
              <a:t>Eric Wencel</a:t>
            </a:r>
          </a:p>
          <a:p>
            <a:pPr algn="ctr"/>
            <a:r>
              <a:rPr lang="en-US" sz="2000" b="1" dirty="0">
                <a:ea typeface="Times New Roman"/>
                <a:cs typeface="Times New Roman"/>
              </a:rPr>
              <a:t> Associate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5756" y="3122935"/>
            <a:ext cx="1127168" cy="1130594"/>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918" b="26530"/>
          <a:stretch/>
        </p:blipFill>
        <p:spPr>
          <a:xfrm>
            <a:off x="3980988" y="971550"/>
            <a:ext cx="1134381" cy="1166456"/>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5994" b="15788"/>
          <a:stretch/>
        </p:blipFill>
        <p:spPr>
          <a:xfrm>
            <a:off x="2295938" y="3105151"/>
            <a:ext cx="1097684" cy="1148378"/>
          </a:xfrm>
          <a:prstGeom prst="roundRect">
            <a:avLst>
              <a:gd name="adj" fmla="val 17858"/>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277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0150"/>
            <a:ext cx="8229600" cy="3943349"/>
          </a:xfrm>
        </p:spPr>
        <p:txBody>
          <a:bodyPr>
            <a:normAutofit lnSpcReduction="10000"/>
          </a:bodyPr>
          <a:lstStyle/>
          <a:p>
            <a:pPr marL="398463" indent="-398463">
              <a:spcBef>
                <a:spcPts val="1800"/>
              </a:spcBef>
              <a:spcAft>
                <a:spcPts val="962"/>
              </a:spcAft>
              <a:buNone/>
              <a:tabLst>
                <a:tab pos="393700" algn="l"/>
              </a:tabLst>
            </a:pPr>
            <a:r>
              <a:rPr lang="en-US" b="1" dirty="0"/>
              <a:t>COMMON GOALS FOR CODE UPDATES</a:t>
            </a:r>
          </a:p>
          <a:p>
            <a:pPr marL="398463" indent="-279400">
              <a:spcBef>
                <a:spcPts val="300"/>
              </a:spcBef>
              <a:spcAft>
                <a:spcPts val="300"/>
              </a:spcAft>
              <a:tabLst>
                <a:tab pos="744538" algn="l"/>
              </a:tabLst>
            </a:pPr>
            <a:r>
              <a:rPr lang="en-US" dirty="0"/>
              <a:t>Modern code format and structure </a:t>
            </a:r>
          </a:p>
          <a:p>
            <a:pPr marL="398463" indent="-279400">
              <a:spcBef>
                <a:spcPts val="300"/>
              </a:spcBef>
              <a:spcAft>
                <a:spcPts val="300"/>
              </a:spcAft>
              <a:tabLst>
                <a:tab pos="744538" algn="l"/>
              </a:tabLst>
            </a:pPr>
            <a:r>
              <a:rPr lang="en-US" dirty="0"/>
              <a:t>Context-sensitive regulations </a:t>
            </a:r>
          </a:p>
          <a:p>
            <a:pPr marL="398463" indent="-279400">
              <a:spcBef>
                <a:spcPts val="300"/>
              </a:spcBef>
              <a:spcAft>
                <a:spcPts val="300"/>
              </a:spcAft>
              <a:tabLst>
                <a:tab pos="744538" algn="l"/>
              </a:tabLst>
            </a:pPr>
            <a:r>
              <a:rPr lang="en-US" dirty="0"/>
              <a:t>Flexible provisions</a:t>
            </a:r>
          </a:p>
          <a:p>
            <a:pPr marL="398463" indent="-279400">
              <a:spcBef>
                <a:spcPts val="300"/>
              </a:spcBef>
              <a:spcAft>
                <a:spcPts val="300"/>
              </a:spcAft>
              <a:tabLst>
                <a:tab pos="744538" algn="l"/>
              </a:tabLst>
            </a:pPr>
            <a:r>
              <a:rPr lang="en-US" dirty="0"/>
              <a:t>Efficient approval processes </a:t>
            </a:r>
          </a:p>
          <a:p>
            <a:pPr marL="398463" indent="-279400">
              <a:spcBef>
                <a:spcPts val="300"/>
              </a:spcBef>
              <a:spcAft>
                <a:spcPts val="300"/>
              </a:spcAft>
              <a:tabLst>
                <a:tab pos="744538" algn="l"/>
              </a:tabLst>
            </a:pPr>
            <a:r>
              <a:rPr lang="en-US" dirty="0"/>
              <a:t>High-quality design </a:t>
            </a:r>
          </a:p>
          <a:p>
            <a:pPr marL="398463" indent="-279400">
              <a:spcBef>
                <a:spcPts val="300"/>
              </a:spcBef>
              <a:spcAft>
                <a:spcPts val="300"/>
              </a:spcAft>
              <a:tabLst>
                <a:tab pos="744538" algn="l"/>
              </a:tabLst>
            </a:pPr>
            <a:r>
              <a:rPr lang="en-US" dirty="0"/>
              <a:t>Sustainable development patterns</a:t>
            </a:r>
          </a:p>
          <a:p>
            <a:endParaRPr lang="en-US" dirty="0"/>
          </a:p>
        </p:txBody>
      </p:sp>
      <p:sp>
        <p:nvSpPr>
          <p:cNvPr id="3" name="Title 2"/>
          <p:cNvSpPr>
            <a:spLocks noGrp="1"/>
          </p:cNvSpPr>
          <p:nvPr>
            <p:ph type="title"/>
          </p:nvPr>
        </p:nvSpPr>
        <p:spPr/>
        <p:txBody>
          <a:bodyPr/>
          <a:lstStyle/>
          <a:p>
            <a:r>
              <a:rPr lang="en-US" dirty="0"/>
              <a:t>PHASE 1 PROJECT APPROACH</a:t>
            </a:r>
          </a:p>
        </p:txBody>
      </p:sp>
    </p:spTree>
    <p:extLst>
      <p:ext uri="{BB962C8B-B14F-4D97-AF65-F5344CB8AC3E}">
        <p14:creationId xmlns:p14="http://schemas.microsoft.com/office/powerpoint/2010/main" val="10786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a:t>
            </a:r>
          </a:p>
        </p:txBody>
      </p:sp>
      <p:graphicFrame>
        <p:nvGraphicFramePr>
          <p:cNvPr id="4" name="Diagram 3"/>
          <p:cNvGraphicFramePr/>
          <p:nvPr>
            <p:extLst>
              <p:ext uri="{D42A27DB-BD31-4B8C-83A1-F6EECF244321}">
                <p14:modId xmlns:p14="http://schemas.microsoft.com/office/powerpoint/2010/main" val="3835653390"/>
              </p:ext>
            </p:extLst>
          </p:nvPr>
        </p:nvGraphicFramePr>
        <p:xfrm>
          <a:off x="762000" y="895350"/>
          <a:ext cx="7620000" cy="407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63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 y="0"/>
            <a:ext cx="9220200" cy="523875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657" y="1809750"/>
            <a:ext cx="9220200" cy="1102519"/>
          </a:xfrm>
        </p:spPr>
        <p:txBody>
          <a:bodyPr>
            <a:noAutofit/>
          </a:bodyPr>
          <a:lstStyle/>
          <a:p>
            <a:r>
              <a:rPr lang="en-US" sz="6000" b="1" dirty="0">
                <a:solidFill>
                  <a:schemeClr val="bg1"/>
                </a:solidFill>
              </a:rPr>
              <a:t>GENERAL UPDATE</a:t>
            </a:r>
          </a:p>
        </p:txBody>
      </p:sp>
    </p:spTree>
    <p:extLst>
      <p:ext uri="{BB962C8B-B14F-4D97-AF65-F5344CB8AC3E}">
        <p14:creationId xmlns:p14="http://schemas.microsoft.com/office/powerpoint/2010/main" val="127611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0150"/>
            <a:ext cx="8229600" cy="3733799"/>
          </a:xfrm>
        </p:spPr>
        <p:txBody>
          <a:bodyPr>
            <a:normAutofit/>
          </a:bodyPr>
          <a:lstStyle/>
          <a:p>
            <a:pPr marL="285750" indent="-285750">
              <a:spcBef>
                <a:spcPts val="1800"/>
              </a:spcBef>
            </a:pPr>
            <a:r>
              <a:rPr lang="en-US" dirty="0"/>
              <a:t>Review Current Regulations</a:t>
            </a:r>
          </a:p>
          <a:p>
            <a:pPr marL="285750" indent="-285750">
              <a:spcBef>
                <a:spcPts val="1800"/>
              </a:spcBef>
            </a:pPr>
            <a:r>
              <a:rPr lang="en-US" dirty="0"/>
              <a:t>Review Four Manuals </a:t>
            </a:r>
          </a:p>
          <a:p>
            <a:pPr marL="285750" indent="-285750">
              <a:spcBef>
                <a:spcPts val="1800"/>
              </a:spcBef>
            </a:pPr>
            <a:r>
              <a:rPr lang="en-US" dirty="0"/>
              <a:t>Review Columbia/New Town FDPs</a:t>
            </a:r>
          </a:p>
          <a:p>
            <a:pPr marL="285750" indent="-285750">
              <a:spcBef>
                <a:spcPts val="1800"/>
              </a:spcBef>
            </a:pPr>
            <a:r>
              <a:rPr lang="en-US" dirty="0"/>
              <a:t>Collect and Analyze Public Comments </a:t>
            </a:r>
          </a:p>
          <a:p>
            <a:pPr marL="285750" indent="-285750">
              <a:spcBef>
                <a:spcPts val="1800"/>
              </a:spcBef>
            </a:pPr>
            <a:r>
              <a:rPr lang="en-US" dirty="0"/>
              <a:t>Collect and Analyze On-line Survey Results</a:t>
            </a:r>
          </a:p>
        </p:txBody>
      </p:sp>
      <p:sp>
        <p:nvSpPr>
          <p:cNvPr id="3" name="Title 2"/>
          <p:cNvSpPr>
            <a:spLocks noGrp="1"/>
          </p:cNvSpPr>
          <p:nvPr>
            <p:ph type="title"/>
          </p:nvPr>
        </p:nvSpPr>
        <p:spPr/>
        <p:txBody>
          <a:bodyPr/>
          <a:lstStyle/>
          <a:p>
            <a:r>
              <a:rPr lang="en-US" dirty="0"/>
              <a:t>CURRENTLY UNDERWAY</a:t>
            </a:r>
          </a:p>
        </p:txBody>
      </p:sp>
    </p:spTree>
    <p:extLst>
      <p:ext uri="{BB962C8B-B14F-4D97-AF65-F5344CB8AC3E}">
        <p14:creationId xmlns:p14="http://schemas.microsoft.com/office/powerpoint/2010/main" val="1031812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1235</Words>
  <Application>Microsoft Office PowerPoint</Application>
  <PresentationFormat>On-screen Show (16:9)</PresentationFormat>
  <Paragraphs>133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Aharoni</vt:lpstr>
      <vt:lpstr>Arial</vt:lpstr>
      <vt:lpstr>Calibri</vt:lpstr>
      <vt:lpstr>Calibri Light</vt:lpstr>
      <vt:lpstr>Cambria</vt:lpstr>
      <vt:lpstr>Impact</vt:lpstr>
      <vt:lpstr>Times New Roman</vt:lpstr>
      <vt:lpstr>Office Theme</vt:lpstr>
      <vt:lpstr>PowerPoint Presentation</vt:lpstr>
      <vt:lpstr>SUMMARY</vt:lpstr>
      <vt:lpstr>PROJECT BACKGROUND</vt:lpstr>
      <vt:lpstr>THE CLARION TEAM</vt:lpstr>
      <vt:lpstr>PROJECT TEAM</vt:lpstr>
      <vt:lpstr>PHASE 1 PROJECT APPROACH</vt:lpstr>
      <vt:lpstr>TIMELINE</vt:lpstr>
      <vt:lpstr>GENERAL UPDATE</vt:lpstr>
      <vt:lpstr>CURRENTLY UNDERWAY</vt:lpstr>
      <vt:lpstr>NEXT STEPS</vt:lpstr>
      <vt:lpstr>EMERGING ISSUES</vt:lpstr>
      <vt:lpstr>DISCUSSION TOPICS</vt:lpstr>
      <vt:lpstr>CONDITIONAL USES</vt:lpstr>
      <vt:lpstr>CONDITIONAL USES</vt:lpstr>
      <vt:lpstr>INFILL AND REDEVELOPMENT</vt:lpstr>
      <vt:lpstr>INFILL AND REDEVELOPMENT</vt:lpstr>
      <vt:lpstr>QUALITY OF DEVELOPMENT</vt:lpstr>
      <vt:lpstr>QUALITY OF DEVELOPMENT</vt:lpstr>
      <vt:lpstr>AGRICULTURAL / RESIDENTIAL EDGES</vt:lpstr>
      <vt:lpstr>PowerPoint Presentation</vt:lpstr>
      <vt:lpstr>KEY CORRIDORS</vt:lpstr>
      <vt:lpstr>KEY CORRIDORS</vt:lpstr>
      <vt:lpstr>QUESTIONS &amp; DISCUSSION</vt:lpstr>
    </vt:vector>
  </TitlesOfParts>
  <Company>Clarion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Steiner</dc:creator>
  <cp:lastModifiedBy>Boone, Julia</cp:lastModifiedBy>
  <cp:revision>28</cp:revision>
  <dcterms:created xsi:type="dcterms:W3CDTF">2017-07-18T16:05:53Z</dcterms:created>
  <dcterms:modified xsi:type="dcterms:W3CDTF">2017-08-02T16:38:50Z</dcterms:modified>
</cp:coreProperties>
</file>